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76" r:id="rId9"/>
    <p:sldId id="263" r:id="rId10"/>
    <p:sldId id="268" r:id="rId11"/>
    <p:sldId id="264" r:id="rId12"/>
    <p:sldId id="265" r:id="rId13"/>
    <p:sldId id="266" r:id="rId14"/>
    <p:sldId id="267" r:id="rId15"/>
    <p:sldId id="269" r:id="rId16"/>
    <p:sldId id="270" r:id="rId17"/>
    <p:sldId id="271" r:id="rId18"/>
    <p:sldId id="272" r:id="rId19"/>
    <p:sldId id="273" r:id="rId20"/>
    <p:sldId id="274" r:id="rId21"/>
    <p:sldId id="275"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3/4/2017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3/4/2017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3/4/2017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3/4/2017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3/4/2017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3/4/2017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3/4/2017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3/4/2017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3/4/2017</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3/4/2017</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andex.ru/images/search?text=%D0%B4%D1%80%D0%B5%D0%B2%D0%BD%D1%8F%D1%8F%20%D0%B0%D0%BA%D1%83%D0%BB%D0%B0%20%D1%81%20%D0%BE%D1%81%D1%82%D1%80%D1%8B%D0%BC%D0%B8%20%D0%B7%D1%83%D0%B1%D0%B0%D0%BC%D0%B8&amp;img_url=http://laguna-akul.ru/upload/300/fakty-o-zubah-akuly.jpg&amp;pos=0&amp;rpt=simage&amp;lr=30"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6.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51011" y="-1169314"/>
            <a:ext cx="8676222" cy="3200400"/>
          </a:xfrm>
        </p:spPr>
        <p:txBody>
          <a:bodyPr>
            <a:normAutofit fontScale="90000"/>
          </a:bodyPr>
          <a:lstStyle/>
          <a:p>
            <a:r>
              <a:rPr lang="ru-RU" dirty="0"/>
              <a:t/>
            </a:r>
            <a:br>
              <a:rPr lang="ru-RU" dirty="0"/>
            </a:br>
            <a:r>
              <a:rPr lang="ru-RU" dirty="0" smtClean="0"/>
              <a:t/>
            </a:r>
            <a:br>
              <a:rPr lang="ru-RU" dirty="0" smtClean="0"/>
            </a:br>
            <a:r>
              <a:rPr lang="ru-RU" dirty="0"/>
              <a:t/>
            </a:r>
            <a:br>
              <a:rPr lang="ru-RU" dirty="0"/>
            </a:br>
            <a:r>
              <a:rPr lang="ru-RU" dirty="0" smtClean="0"/>
              <a:t/>
            </a:r>
            <a:br>
              <a:rPr lang="ru-RU" dirty="0" smtClean="0"/>
            </a:br>
            <a:r>
              <a:rPr lang="ru-RU" dirty="0"/>
              <a:t/>
            </a:r>
            <a:br>
              <a:rPr lang="ru-RU" dirty="0"/>
            </a:br>
            <a:r>
              <a:rPr lang="ru-RU" dirty="0" smtClean="0"/>
              <a:t>Акула из </a:t>
            </a:r>
            <a:r>
              <a:rPr lang="ru-RU" sz="5300" dirty="0" smtClean="0"/>
              <a:t> </a:t>
            </a:r>
            <a:r>
              <a:rPr lang="ru-RU" dirty="0" err="1" smtClean="0"/>
              <a:t>баксана</a:t>
            </a:r>
            <a:r>
              <a:rPr lang="ru-RU" dirty="0" smtClean="0"/>
              <a:t/>
            </a:r>
            <a:br>
              <a:rPr lang="ru-RU" dirty="0" smtClean="0"/>
            </a:br>
            <a:r>
              <a:rPr lang="ru-RU" dirty="0" smtClean="0"/>
              <a:t/>
            </a:r>
            <a:br>
              <a:rPr lang="ru-RU" dirty="0" smtClean="0"/>
            </a:br>
            <a:r>
              <a:rPr lang="ru-RU" sz="2800" cap="none" dirty="0" smtClean="0">
                <a:solidFill>
                  <a:schemeClr val="accent1">
                    <a:lumMod val="40000"/>
                    <a:lumOff val="60000"/>
                  </a:schemeClr>
                </a:solidFill>
              </a:rPr>
              <a:t>Презентация</a:t>
            </a:r>
            <a:endParaRPr lang="ru-RU" sz="2800" cap="none" dirty="0">
              <a:solidFill>
                <a:schemeClr val="accent1">
                  <a:lumMod val="40000"/>
                  <a:lumOff val="60000"/>
                </a:schemeClr>
              </a:solidFill>
            </a:endParaRPr>
          </a:p>
        </p:txBody>
      </p:sp>
      <p:sp>
        <p:nvSpPr>
          <p:cNvPr id="3" name="Подзаголовок 2"/>
          <p:cNvSpPr>
            <a:spLocks noGrp="1"/>
          </p:cNvSpPr>
          <p:nvPr>
            <p:ph type="subTitle" idx="1"/>
          </p:nvPr>
        </p:nvSpPr>
        <p:spPr>
          <a:xfrm>
            <a:off x="8229600" y="4848062"/>
            <a:ext cx="4194220" cy="1905000"/>
          </a:xfrm>
        </p:spPr>
        <p:txBody>
          <a:bodyPr>
            <a:normAutofit fontScale="92500" lnSpcReduction="20000"/>
          </a:bodyPr>
          <a:lstStyle/>
          <a:p>
            <a:r>
              <a:rPr lang="ru-RU" dirty="0" smtClean="0">
                <a:solidFill>
                  <a:schemeClr val="accent1"/>
                </a:solidFill>
              </a:rPr>
              <a:t>Выполнила студентка </a:t>
            </a:r>
          </a:p>
          <a:p>
            <a:r>
              <a:rPr lang="ru-RU" dirty="0" smtClean="0">
                <a:solidFill>
                  <a:schemeClr val="accent1"/>
                </a:solidFill>
              </a:rPr>
              <a:t>2 курса 2 группы </a:t>
            </a:r>
            <a:r>
              <a:rPr lang="ru-RU" dirty="0" err="1" smtClean="0">
                <a:solidFill>
                  <a:schemeClr val="accent1"/>
                </a:solidFill>
              </a:rPr>
              <a:t>ИХиБ</a:t>
            </a:r>
            <a:r>
              <a:rPr lang="ru-RU" dirty="0" smtClean="0">
                <a:solidFill>
                  <a:schemeClr val="accent1"/>
                </a:solidFill>
              </a:rPr>
              <a:t> </a:t>
            </a:r>
          </a:p>
          <a:p>
            <a:r>
              <a:rPr lang="ru-RU" dirty="0" err="1" smtClean="0">
                <a:solidFill>
                  <a:schemeClr val="accent1"/>
                </a:solidFill>
              </a:rPr>
              <a:t>Журтубаева</a:t>
            </a:r>
            <a:r>
              <a:rPr lang="ru-RU" dirty="0" smtClean="0">
                <a:solidFill>
                  <a:schemeClr val="accent1"/>
                </a:solidFill>
              </a:rPr>
              <a:t> Роксана</a:t>
            </a:r>
          </a:p>
          <a:p>
            <a:r>
              <a:rPr lang="ru-RU" dirty="0" smtClean="0">
                <a:solidFill>
                  <a:schemeClr val="accent1"/>
                </a:solidFill>
              </a:rPr>
              <a:t>Научный руководитель:</a:t>
            </a:r>
          </a:p>
          <a:p>
            <a:r>
              <a:rPr lang="ru-RU" dirty="0" err="1" smtClean="0">
                <a:solidFill>
                  <a:schemeClr val="accent1"/>
                </a:solidFill>
              </a:rPr>
              <a:t>Хатухов</a:t>
            </a:r>
            <a:r>
              <a:rPr lang="ru-RU" dirty="0" smtClean="0">
                <a:solidFill>
                  <a:schemeClr val="accent1"/>
                </a:solidFill>
              </a:rPr>
              <a:t> А. М.</a:t>
            </a:r>
            <a:endParaRPr lang="ru-RU" dirty="0">
              <a:solidFill>
                <a:schemeClr val="accent1"/>
              </a:solidFill>
            </a:endParaRPr>
          </a:p>
        </p:txBody>
      </p:sp>
      <p:sp>
        <p:nvSpPr>
          <p:cNvPr id="4" name="Rectangle 1"/>
          <p:cNvSpPr>
            <a:spLocks noChangeArrowheads="1"/>
          </p:cNvSpPr>
          <p:nvPr/>
        </p:nvSpPr>
        <p:spPr bwMode="auto">
          <a:xfrm>
            <a:off x="2962141" y="2031086"/>
            <a:ext cx="1862127" cy="68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3959" tIns="88872" rIns="883959" bIns="8887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2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FF0000"/>
                </a:solidFill>
                <a:effectLst/>
                <a:latin typeface="Arial" panose="020B0604020202020204" pitchFamily="34" charset="0"/>
              </a:rPr>
              <a:t> </a:t>
            </a:r>
            <a:endParaRPr kumimoji="0" lang="ru-RU" altLang="ru-RU" sz="8200" b="0" i="0" u="none" strike="noStrike" cap="none" normalizeH="0" baseline="0" dirty="0" smtClean="0">
              <a:ln>
                <a:noFill/>
              </a:ln>
              <a:solidFill>
                <a:srgbClr val="FF0000"/>
              </a:solidFill>
              <a:effectLst/>
              <a:latin typeface="Arial" panose="020B0604020202020204" pitchFamily="34" charset="0"/>
            </a:endParaRPr>
          </a:p>
        </p:txBody>
      </p:sp>
      <p:pic>
        <p:nvPicPr>
          <p:cNvPr id="1026" name="Picture 2" descr="Острые факты про зубы акулы.">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6226" y="2246529"/>
            <a:ext cx="5125791" cy="2601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1734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0558" y="-92068"/>
            <a:ext cx="9905998" cy="1577842"/>
          </a:xfrm>
        </p:spPr>
        <p:txBody>
          <a:bodyPr>
            <a:normAutofit fontScale="90000"/>
          </a:bodyPr>
          <a:lstStyle/>
          <a:p>
            <a:r>
              <a:rPr lang="ru-RU" b="1" dirty="0">
                <a:latin typeface="Times New Roman" panose="02020603050405020304" pitchFamily="18" charset="0"/>
                <a:cs typeface="Times New Roman" panose="02020603050405020304" pitchFamily="18" charset="0"/>
              </a:rPr>
              <a:t>ХИЩНЫЕ АКУЛЫ ПЛАВАЛИ ТАМ, ГДЕ ТЕЧЕТ БАКСАН</a:t>
            </a:r>
            <a:r>
              <a:rPr lang="ru-RU" dirty="0">
                <a:effectLst>
                  <a:glow rad="38100">
                    <a:schemeClr val="bg1">
                      <a:lumMod val="65000"/>
                      <a:lumOff val="35000"/>
                      <a:alpha val="40000"/>
                    </a:schemeClr>
                  </a:glow>
                </a:effectLst>
              </a:rPr>
              <a:t/>
            </a:r>
            <a:br>
              <a:rPr lang="ru-RU" dirty="0">
                <a:effectLst>
                  <a:glow rad="38100">
                    <a:schemeClr val="bg1">
                      <a:lumMod val="65000"/>
                      <a:lumOff val="35000"/>
                      <a:alpha val="40000"/>
                    </a:schemeClr>
                  </a:glow>
                </a:effectLst>
              </a:rPr>
            </a:br>
            <a:r>
              <a:rPr lang="ru-RU" sz="1800" dirty="0" smtClean="0">
                <a:solidFill>
                  <a:schemeClr val="tx1"/>
                </a:solidFill>
                <a:effectLst>
                  <a:glow rad="38100">
                    <a:schemeClr val="bg1">
                      <a:lumMod val="65000"/>
                      <a:lumOff val="35000"/>
                      <a:alpha val="40000"/>
                    </a:schemeClr>
                  </a:glow>
                </a:effectLst>
                <a:latin typeface="Times New Roman" panose="02020603050405020304" pitchFamily="18" charset="0"/>
                <a:cs typeface="Times New Roman" panose="02020603050405020304" pitchFamily="18" charset="0"/>
              </a:rPr>
              <a:t>из публикации Виктора Котлярова – местного </a:t>
            </a:r>
            <a:br>
              <a:rPr lang="ru-RU" sz="1800" dirty="0" smtClean="0">
                <a:solidFill>
                  <a:schemeClr val="tx1"/>
                </a:solidFill>
                <a:effectLst>
                  <a:glow rad="38100">
                    <a:schemeClr val="bg1">
                      <a:lumMod val="65000"/>
                      <a:lumOff val="35000"/>
                      <a:alpha val="40000"/>
                    </a:schemeClr>
                  </a:glow>
                </a:effectLst>
                <a:latin typeface="Times New Roman" panose="02020603050405020304" pitchFamily="18" charset="0"/>
                <a:cs typeface="Times New Roman" panose="02020603050405020304" pitchFamily="18" charset="0"/>
              </a:rPr>
            </a:br>
            <a:r>
              <a:rPr lang="ru-RU" sz="1800" dirty="0" smtClean="0">
                <a:solidFill>
                  <a:schemeClr val="tx1"/>
                </a:solidFill>
                <a:effectLst>
                  <a:glow rad="38100">
                    <a:schemeClr val="bg1">
                      <a:lumMod val="65000"/>
                      <a:lumOff val="35000"/>
                      <a:alpha val="40000"/>
                    </a:schemeClr>
                  </a:glow>
                </a:effectLst>
                <a:latin typeface="Times New Roman" panose="02020603050405020304" pitchFamily="18" charset="0"/>
                <a:cs typeface="Times New Roman" panose="02020603050405020304" pitchFamily="18" charset="0"/>
              </a:rPr>
              <a:t>краеведа.</a:t>
            </a:r>
            <a:endParaRPr lang="ru-RU" sz="1800" dirty="0">
              <a:solidFill>
                <a:schemeClr val="tx1"/>
              </a:solidFill>
              <a:effectLst>
                <a:glow rad="38100">
                  <a:schemeClr val="bg1">
                    <a:lumMod val="65000"/>
                    <a:lumOff val="35000"/>
                    <a:alpha val="40000"/>
                  </a:schemeClr>
                </a:glow>
              </a:effectLst>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330558" y="1324558"/>
            <a:ext cx="6096000" cy="5078313"/>
          </a:xfrm>
          <a:prstGeom prst="rect">
            <a:avLst/>
          </a:prstGeom>
        </p:spPr>
        <p:txBody>
          <a:bodyPr>
            <a:spAutoFit/>
          </a:bodyPr>
          <a:lstStyle/>
          <a:p>
            <a:r>
              <a:rPr lang="ru-RU" dirty="0">
                <a:latin typeface="Times New Roman" panose="02020603050405020304" pitchFamily="18" charset="0"/>
                <a:cs typeface="Times New Roman" panose="02020603050405020304" pitchFamily="18" charset="0"/>
              </a:rPr>
              <a:t>Эти акульи зубы - острейшие, блестящие, сияющие, словно только что вышедшие из-под пресса, я нашел на берегу реки Баксан (между селениями Заюково и </a:t>
            </a:r>
            <a:r>
              <a:rPr lang="ru-RU" dirty="0" err="1">
                <a:latin typeface="Times New Roman" panose="02020603050405020304" pitchFamily="18" charset="0"/>
                <a:cs typeface="Times New Roman" panose="02020603050405020304" pitchFamily="18" charset="0"/>
              </a:rPr>
              <a:t>Жанхотеко</a:t>
            </a:r>
            <a:r>
              <a:rPr lang="ru-RU" dirty="0">
                <a:latin typeface="Times New Roman" panose="02020603050405020304" pitchFamily="18" charset="0"/>
                <a:cs typeface="Times New Roman" panose="02020603050405020304" pitchFamily="18" charset="0"/>
              </a:rPr>
              <a:t>), куда приехал вместе с местным энтузиастом Шамилем </a:t>
            </a:r>
            <a:r>
              <a:rPr lang="ru-RU" dirty="0" err="1">
                <a:latin typeface="Times New Roman" panose="02020603050405020304" pitchFamily="18" charset="0"/>
                <a:cs typeface="Times New Roman" panose="02020603050405020304" pitchFamily="18" charset="0"/>
              </a:rPr>
              <a:t>Жабеловым</a:t>
            </a:r>
            <a:r>
              <a:rPr lang="ru-RU" dirty="0">
                <a:latin typeface="Times New Roman" panose="02020603050405020304" pitchFamily="18" charset="0"/>
                <a:cs typeface="Times New Roman" panose="02020603050405020304" pitchFamily="18" charset="0"/>
              </a:rPr>
              <a:t>.</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     Мы лопатой поднимали легко отходящие друг от друга пласты прибрежных иловых отложений и вдруг наткнулись на скелет доисторического животного - позвонки, зубы были как новенькие. Казалось, кто-то специально зарыл их сюда, чтобы разыграть нас. Но на самом деле, перед нами предстало само время в своей удивительной истории.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Это потрясало - так просто прикоснуться к тому, что жило миллионы лет назад. Дотронуться и ощутить прошлое как настоящее: зубы были настолько острыми, что разрезали кожу при легком соприкосновении</a:t>
            </a:r>
            <a:r>
              <a:rPr lang="ru-RU" dirty="0" smtClean="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А. Ф. Банников сообщил следующее: «Позвонки, чешуя, лучи плавников </a:t>
            </a:r>
            <a:r>
              <a:rPr lang="ru-RU" dirty="0" err="1">
                <a:latin typeface="Times New Roman" panose="02020603050405020304" pitchFamily="18" charset="0"/>
                <a:cs typeface="Times New Roman" panose="02020603050405020304" pitchFamily="18" charset="0"/>
              </a:rPr>
              <a:t>Lyrolepis</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caucasica</a:t>
            </a:r>
            <a:r>
              <a:rPr lang="ru-RU" dirty="0">
                <a:latin typeface="Times New Roman" panose="02020603050405020304" pitchFamily="18" charset="0"/>
                <a:cs typeface="Times New Roman" panose="02020603050405020304" pitchFamily="18" charset="0"/>
              </a:rPr>
              <a:t> и два зуба акул, видимо, </a:t>
            </a:r>
            <a:r>
              <a:rPr lang="ru-RU" dirty="0" err="1">
                <a:latin typeface="Times New Roman" panose="02020603050405020304" pitchFamily="18" charset="0"/>
                <a:cs typeface="Times New Roman" panose="02020603050405020304" pitchFamily="18" charset="0"/>
              </a:rPr>
              <a:t>Macrorhizodus</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praecursor</a:t>
            </a:r>
            <a:r>
              <a:rPr lang="ru-RU" dirty="0">
                <a:latin typeface="Times New Roman" panose="02020603050405020304" pitchFamily="18" charset="0"/>
                <a:cs typeface="Times New Roman" panose="02020603050405020304" pitchFamily="18" charset="0"/>
              </a:rPr>
              <a:t>».</a:t>
            </a:r>
          </a:p>
        </p:txBody>
      </p:sp>
      <p:pic>
        <p:nvPicPr>
          <p:cNvPr id="5" name="Рисунок 4" descr="10525683_1563024323946022_3956133430257788663_n"/>
          <p:cNvPicPr/>
          <p:nvPr/>
        </p:nvPicPr>
        <p:blipFill>
          <a:blip r:embed="rId2">
            <a:extLst>
              <a:ext uri="{28A0092B-C50C-407E-A947-70E740481C1C}">
                <a14:useLocalDpi xmlns:a14="http://schemas.microsoft.com/office/drawing/2010/main" val="0"/>
              </a:ext>
            </a:extLst>
          </a:blip>
          <a:srcRect/>
          <a:stretch>
            <a:fillRect/>
          </a:stretch>
        </p:blipFill>
        <p:spPr bwMode="auto">
          <a:xfrm>
            <a:off x="6567712" y="729445"/>
            <a:ext cx="4366451" cy="2516031"/>
          </a:xfrm>
          <a:prstGeom prst="rect">
            <a:avLst/>
          </a:prstGeom>
          <a:noFill/>
          <a:ln>
            <a:noFill/>
          </a:ln>
        </p:spPr>
      </p:pic>
      <p:pic>
        <p:nvPicPr>
          <p:cNvPr id="6" name="Рисунок 5" descr="10170706_1563024320612689_8648292391508392393_n"/>
          <p:cNvPicPr/>
          <p:nvPr/>
        </p:nvPicPr>
        <p:blipFill>
          <a:blip r:embed="rId3">
            <a:extLst>
              <a:ext uri="{28A0092B-C50C-407E-A947-70E740481C1C}">
                <a14:useLocalDpi xmlns:a14="http://schemas.microsoft.com/office/drawing/2010/main" val="0"/>
              </a:ext>
            </a:extLst>
          </a:blip>
          <a:srcRect/>
          <a:stretch>
            <a:fillRect/>
          </a:stretch>
        </p:blipFill>
        <p:spPr bwMode="auto">
          <a:xfrm>
            <a:off x="6426558" y="3278068"/>
            <a:ext cx="4986655" cy="3322320"/>
          </a:xfrm>
          <a:prstGeom prst="rect">
            <a:avLst/>
          </a:prstGeom>
          <a:noFill/>
          <a:ln>
            <a:noFill/>
          </a:ln>
        </p:spPr>
      </p:pic>
    </p:spTree>
    <p:extLst>
      <p:ext uri="{BB962C8B-B14F-4D97-AF65-F5344CB8AC3E}">
        <p14:creationId xmlns:p14="http://schemas.microsoft.com/office/powerpoint/2010/main" val="1393451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44445" y="2090670"/>
            <a:ext cx="9905998" cy="1905000"/>
          </a:xfrm>
        </p:spPr>
        <p:txBody>
          <a:bodyPr>
            <a:normAutofit fontScale="90000"/>
          </a:bodyPr>
          <a:lstStyle/>
          <a:p>
            <a:r>
              <a:rPr lang="ru-RU" dirty="0">
                <a:effectLst/>
              </a:rPr>
              <a:t>Передний зуб </a:t>
            </a:r>
            <a:r>
              <a:rPr lang="en-US" dirty="0" err="1">
                <a:effectLst/>
              </a:rPr>
              <a:t>Araloselachus</a:t>
            </a:r>
            <a:r>
              <a:rPr lang="en-US" dirty="0">
                <a:effectLst/>
              </a:rPr>
              <a:t> </a:t>
            </a:r>
            <a:r>
              <a:rPr lang="en-US" dirty="0" smtClean="0">
                <a:effectLst/>
              </a:rPr>
              <a:t>sp..</a:t>
            </a:r>
            <a:r>
              <a:rPr lang="ru-RU" b="1" dirty="0">
                <a:effectLst/>
              </a:rPr>
              <a:t> </a:t>
            </a:r>
            <a:r>
              <a:rPr lang="ru-RU" b="1" dirty="0" smtClean="0">
                <a:effectLst/>
              </a:rPr>
              <a:t/>
            </a:r>
            <a:br>
              <a:rPr lang="ru-RU" b="1" dirty="0" smtClean="0">
                <a:effectLst/>
              </a:rPr>
            </a:br>
            <a:r>
              <a:rPr lang="ru-RU" b="1" dirty="0">
                <a:effectLst/>
              </a:rPr>
              <a:t/>
            </a:r>
            <a:br>
              <a:rPr lang="ru-RU" b="1" dirty="0">
                <a:effectLst/>
              </a:rPr>
            </a:br>
            <a:r>
              <a:rPr lang="ru-RU" b="1" dirty="0" smtClean="0">
                <a:effectLst/>
              </a:rPr>
              <a:t/>
            </a:r>
            <a:br>
              <a:rPr lang="ru-RU" b="1" dirty="0" smtClean="0">
                <a:effectLst/>
              </a:rPr>
            </a:br>
            <a:r>
              <a:rPr lang="ru-RU" b="1" dirty="0">
                <a:effectLst/>
              </a:rPr>
              <a:t/>
            </a:r>
            <a:br>
              <a:rPr lang="ru-RU" b="1" dirty="0">
                <a:effectLst/>
              </a:rPr>
            </a:br>
            <a:r>
              <a:rPr lang="ru-RU" b="1" dirty="0" smtClean="0">
                <a:effectLst/>
              </a:rPr>
              <a:t/>
            </a:r>
            <a:br>
              <a:rPr lang="ru-RU" b="1" dirty="0" smtClean="0">
                <a:effectLst/>
              </a:rPr>
            </a:br>
            <a:r>
              <a:rPr lang="ru-RU" b="1" dirty="0">
                <a:effectLst/>
              </a:rPr>
              <a:t/>
            </a:r>
            <a:br>
              <a:rPr lang="ru-RU" b="1" dirty="0">
                <a:effectLst/>
              </a:rPr>
            </a:br>
            <a:r>
              <a:rPr lang="ru-RU" b="1" dirty="0" smtClean="0">
                <a:effectLst/>
              </a:rPr>
              <a:t/>
            </a:r>
            <a:br>
              <a:rPr lang="ru-RU" b="1" dirty="0" smtClean="0">
                <a:effectLst/>
              </a:rPr>
            </a:br>
            <a:r>
              <a:rPr lang="ru-RU" b="1" dirty="0">
                <a:effectLst/>
              </a:rPr>
              <a:t/>
            </a:r>
            <a:br>
              <a:rPr lang="ru-RU" b="1" dirty="0">
                <a:effectLst/>
              </a:rPr>
            </a:br>
            <a:r>
              <a:rPr lang="ru-RU" b="1" dirty="0" smtClean="0">
                <a:effectLst/>
              </a:rPr>
              <a:t>							    			</a:t>
            </a:r>
            <a:r>
              <a:rPr lang="ru-RU" sz="2200" b="1" cap="none" dirty="0" smtClean="0">
                <a:solidFill>
                  <a:schemeClr val="tx1"/>
                </a:solidFill>
                <a:effectLst/>
                <a:latin typeface="Times New Roman" panose="02020603050405020304" pitchFamily="18" charset="0"/>
                <a:cs typeface="Times New Roman" panose="02020603050405020304" pitchFamily="18" charset="0"/>
              </a:rPr>
              <a:t>Возраст окаменелости</a:t>
            </a:r>
            <a:r>
              <a:rPr lang="ru-RU" sz="2200" cap="none" dirty="0" smtClean="0">
                <a:solidFill>
                  <a:schemeClr val="tx1"/>
                </a:solidFill>
                <a:effectLst/>
                <a:latin typeface="Times New Roman" panose="02020603050405020304" pitchFamily="18" charset="0"/>
                <a:cs typeface="Times New Roman" panose="02020603050405020304" pitchFamily="18" charset="0"/>
              </a:rPr>
              <a:t>: кайнозой, палеоген</a:t>
            </a:r>
            <a:br>
              <a:rPr lang="ru-RU" sz="2200" cap="none" dirty="0" smtClean="0">
                <a:solidFill>
                  <a:schemeClr val="tx1"/>
                </a:solidFill>
                <a:effectLst/>
                <a:latin typeface="Times New Roman" panose="02020603050405020304" pitchFamily="18" charset="0"/>
                <a:cs typeface="Times New Roman" panose="02020603050405020304" pitchFamily="18" charset="0"/>
              </a:rPr>
            </a:br>
            <a:r>
              <a:rPr lang="ru-RU" sz="2200" cap="none" dirty="0" smtClean="0">
                <a:solidFill>
                  <a:schemeClr val="tx1"/>
                </a:solidFill>
                <a:effectLst/>
                <a:latin typeface="Times New Roman" panose="02020603050405020304" pitchFamily="18" charset="0"/>
                <a:cs typeface="Times New Roman" panose="02020603050405020304" pitchFamily="18" charset="0"/>
              </a:rPr>
              <a:t>							         		</a:t>
            </a:r>
            <a:r>
              <a:rPr lang="ru-RU" sz="2200" b="1" cap="none" dirty="0" smtClean="0">
                <a:solidFill>
                  <a:schemeClr val="tx1"/>
                </a:solidFill>
                <a:effectLst/>
                <a:latin typeface="Times New Roman" panose="02020603050405020304" pitchFamily="18" charset="0"/>
                <a:cs typeface="Times New Roman" panose="02020603050405020304" pitchFamily="18" charset="0"/>
              </a:rPr>
              <a:t>Место находки</a:t>
            </a:r>
            <a:r>
              <a:rPr lang="ru-RU" sz="2200" cap="none" dirty="0" smtClean="0">
                <a:solidFill>
                  <a:schemeClr val="tx1"/>
                </a:solidFill>
                <a:effectLst/>
                <a:latin typeface="Times New Roman" panose="02020603050405020304" pitchFamily="18" charset="0"/>
                <a:cs typeface="Times New Roman" panose="02020603050405020304" pitchFamily="18" charset="0"/>
              </a:rPr>
              <a:t>: Краснодарский край, </a:t>
            </a:r>
            <a:r>
              <a:rPr lang="ru-RU" sz="2200" cap="none" dirty="0" err="1" smtClean="0">
                <a:solidFill>
                  <a:schemeClr val="tx1"/>
                </a:solidFill>
                <a:effectLst/>
                <a:latin typeface="Times New Roman" panose="02020603050405020304" pitchFamily="18" charset="0"/>
                <a:cs typeface="Times New Roman" panose="02020603050405020304" pitchFamily="18" charset="0"/>
              </a:rPr>
              <a:t>р.Пшеха</a:t>
            </a:r>
            <a:r>
              <a:rPr lang="en-US" sz="2200" cap="none" dirty="0" smtClean="0">
                <a:solidFill>
                  <a:schemeClr val="tx1"/>
                </a:solidFill>
                <a:effectLst/>
                <a:latin typeface="Times New Roman" panose="02020603050405020304" pitchFamily="18" charset="0"/>
                <a:cs typeface="Times New Roman" panose="02020603050405020304" pitchFamily="18" charset="0"/>
              </a:rPr>
              <a:t> </a:t>
            </a:r>
            <a:r>
              <a:rPr lang="ru-RU" sz="2200" cap="none" dirty="0" smtClean="0">
                <a:solidFill>
                  <a:schemeClr val="tx1"/>
                </a:solidFill>
                <a:effectLst/>
                <a:latin typeface="Times New Roman" panose="02020603050405020304" pitchFamily="18" charset="0"/>
                <a:cs typeface="Times New Roman" panose="02020603050405020304" pitchFamily="18" charset="0"/>
              </a:rPr>
              <a:t>				</a:t>
            </a:r>
            <a:r>
              <a:rPr lang="ru-RU" sz="2200" cap="none" dirty="0">
                <a:solidFill>
                  <a:schemeClr val="tx1"/>
                </a:solidFill>
                <a:effectLst/>
                <a:latin typeface="Times New Roman" panose="02020603050405020304" pitchFamily="18" charset="0"/>
                <a:cs typeface="Times New Roman" panose="02020603050405020304" pitchFamily="18" charset="0"/>
              </a:rPr>
              <a:t>	</a:t>
            </a:r>
            <a:r>
              <a:rPr lang="ru-RU" sz="2200" cap="none" dirty="0" smtClean="0">
                <a:solidFill>
                  <a:schemeClr val="tx1"/>
                </a:solidFill>
                <a:effectLst/>
                <a:latin typeface="Times New Roman" panose="02020603050405020304" pitchFamily="18" charset="0"/>
                <a:cs typeface="Times New Roman" panose="02020603050405020304" pitchFamily="18" charset="0"/>
              </a:rPr>
              <a:t>					Т</a:t>
            </a:r>
            <a:r>
              <a:rPr lang="ru-RU" sz="2200" b="1" cap="none" dirty="0" smtClean="0">
                <a:solidFill>
                  <a:schemeClr val="tx1"/>
                </a:solidFill>
                <a:effectLst/>
                <a:latin typeface="Times New Roman" panose="02020603050405020304" pitchFamily="18" charset="0"/>
                <a:cs typeface="Times New Roman" panose="02020603050405020304" pitchFamily="18" charset="0"/>
              </a:rPr>
              <a:t>ип окаменелости</a:t>
            </a:r>
            <a:r>
              <a:rPr lang="ru-RU" sz="2200" cap="none" dirty="0" smtClean="0">
                <a:solidFill>
                  <a:schemeClr val="tx1"/>
                </a:solidFill>
                <a:effectLst/>
                <a:latin typeface="Times New Roman" panose="02020603050405020304" pitchFamily="18" charset="0"/>
                <a:cs typeface="Times New Roman" panose="02020603050405020304" pitchFamily="18" charset="0"/>
              </a:rPr>
              <a:t>: позвоночные, рыбы </a:t>
            </a:r>
            <a:r>
              <a:rPr lang="ru-RU" dirty="0">
                <a:effectLst/>
              </a:rPr>
              <a:t/>
            </a:r>
            <a:br>
              <a:rPr lang="ru-RU" dirty="0">
                <a:effectLst/>
              </a:rPr>
            </a:br>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652" y="1365159"/>
            <a:ext cx="3971925" cy="5075349"/>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444" y="1006698"/>
            <a:ext cx="3502701" cy="2988972"/>
          </a:xfrm>
          <a:prstGeom prst="rect">
            <a:avLst/>
          </a:prstGeom>
        </p:spPr>
      </p:pic>
    </p:spTree>
    <p:extLst>
      <p:ext uri="{BB962C8B-B14F-4D97-AF65-F5344CB8AC3E}">
        <p14:creationId xmlns:p14="http://schemas.microsoft.com/office/powerpoint/2010/main" val="37199725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6866" y="2167944"/>
            <a:ext cx="9905998" cy="1905000"/>
          </a:xfrm>
        </p:spPr>
        <p:txBody>
          <a:bodyPr>
            <a:noAutofit/>
          </a:bodyPr>
          <a:lstStyle/>
          <a:p>
            <a:r>
              <a:rPr lang="ru-RU" sz="2000" cap="none" dirty="0" smtClean="0">
                <a:solidFill>
                  <a:schemeClr val="tx1"/>
                </a:solidFill>
                <a:effectLst/>
                <a:latin typeface="Times New Roman" panose="02020603050405020304" pitchFamily="18" charset="0"/>
                <a:cs typeface="Times New Roman" panose="02020603050405020304" pitchFamily="18" charset="0"/>
              </a:rPr>
              <a:t>Ранний олигоцен, </a:t>
            </a:r>
            <a:r>
              <a:rPr lang="ru-RU" sz="2000" cap="none" dirty="0" err="1" smtClean="0">
                <a:solidFill>
                  <a:schemeClr val="tx1"/>
                </a:solidFill>
                <a:effectLst/>
                <a:latin typeface="Times New Roman" panose="02020603050405020304" pitchFamily="18" charset="0"/>
                <a:cs typeface="Times New Roman" panose="02020603050405020304" pitchFamily="18" charset="0"/>
              </a:rPr>
              <a:t>планорбелловый</a:t>
            </a:r>
            <a:r>
              <a:rPr lang="ru-RU" sz="2000" cap="none" dirty="0" smtClean="0">
                <a:solidFill>
                  <a:schemeClr val="tx1"/>
                </a:solidFill>
                <a:effectLst/>
                <a:latin typeface="Times New Roman" panose="02020603050405020304" pitchFamily="18" charset="0"/>
                <a:cs typeface="Times New Roman" panose="02020603050405020304" pitchFamily="18" charset="0"/>
              </a:rPr>
              <a:t> слой, нижний </a:t>
            </a:r>
            <a:r>
              <a:rPr lang="ru-RU" sz="2000" cap="none" dirty="0">
                <a:solidFill>
                  <a:schemeClr val="tx1"/>
                </a:solidFill>
                <a:effectLst/>
                <a:latin typeface="Times New Roman" panose="02020603050405020304" pitchFamily="18" charset="0"/>
                <a:cs typeface="Times New Roman" panose="02020603050405020304" pitchFamily="18" charset="0"/>
              </a:rPr>
              <a:t>М</a:t>
            </a:r>
            <a:r>
              <a:rPr lang="ru-RU" sz="2000" cap="none" dirty="0" smtClean="0">
                <a:solidFill>
                  <a:schemeClr val="tx1"/>
                </a:solidFill>
                <a:effectLst/>
                <a:latin typeface="Times New Roman" panose="02020603050405020304" pitchFamily="18" charset="0"/>
                <a:cs typeface="Times New Roman" panose="02020603050405020304" pitchFamily="18" charset="0"/>
              </a:rPr>
              <a:t>айкоп. Размер с корнем 27 мм, зуб без корня 17 мм. Зуб в родной породе - глине. Найден в компании с д.б.н. ПИН РАН </a:t>
            </a:r>
            <a:r>
              <a:rPr lang="ru-RU" sz="2000" cap="none" dirty="0">
                <a:solidFill>
                  <a:schemeClr val="tx1"/>
                </a:solidFill>
                <a:effectLst/>
                <a:latin typeface="Times New Roman" panose="02020603050405020304" pitchFamily="18" charset="0"/>
                <a:cs typeface="Times New Roman" panose="02020603050405020304" pitchFamily="18" charset="0"/>
              </a:rPr>
              <a:t>Б</a:t>
            </a:r>
            <a:r>
              <a:rPr lang="ru-RU" sz="2000" cap="none" dirty="0" smtClean="0">
                <a:solidFill>
                  <a:schemeClr val="tx1"/>
                </a:solidFill>
                <a:effectLst/>
                <a:latin typeface="Times New Roman" panose="02020603050405020304" pitchFamily="18" charset="0"/>
                <a:cs typeface="Times New Roman" panose="02020603050405020304" pitchFamily="18" charset="0"/>
              </a:rPr>
              <a:t>анниковым А.Ф. Очень редкая находка для р. </a:t>
            </a:r>
            <a:r>
              <a:rPr lang="ru-RU" sz="2000" cap="none" dirty="0" err="1" smtClean="0">
                <a:solidFill>
                  <a:schemeClr val="tx1"/>
                </a:solidFill>
                <a:effectLst/>
                <a:latin typeface="Times New Roman" panose="02020603050405020304" pitchFamily="18" charset="0"/>
                <a:cs typeface="Times New Roman" panose="02020603050405020304" pitchFamily="18" charset="0"/>
              </a:rPr>
              <a:t>Пшехи</a:t>
            </a:r>
            <a:r>
              <a:rPr lang="ru-RU" sz="2000" cap="none" dirty="0" smtClean="0">
                <a:solidFill>
                  <a:schemeClr val="tx1"/>
                </a:solidFill>
                <a:effectLst/>
                <a:latin typeface="Times New Roman" panose="02020603050405020304" pitchFamily="18" charset="0"/>
                <a:cs typeface="Times New Roman" panose="02020603050405020304" pitchFamily="18" charset="0"/>
              </a:rPr>
              <a:t>. За 25 лет поездок на р. </a:t>
            </a:r>
            <a:r>
              <a:rPr lang="ru-RU" sz="2000" cap="none" dirty="0" err="1" smtClean="0">
                <a:solidFill>
                  <a:schemeClr val="tx1"/>
                </a:solidFill>
                <a:effectLst/>
                <a:latin typeface="Times New Roman" panose="02020603050405020304" pitchFamily="18" charset="0"/>
                <a:cs typeface="Times New Roman" panose="02020603050405020304" pitchFamily="18" charset="0"/>
              </a:rPr>
              <a:t>Пшеху</a:t>
            </a:r>
            <a:r>
              <a:rPr lang="ru-RU" sz="2000" cap="none" dirty="0" smtClean="0">
                <a:solidFill>
                  <a:schemeClr val="tx1"/>
                </a:solidFill>
                <a:effectLst/>
                <a:latin typeface="Times New Roman" panose="02020603050405020304" pitchFamily="18" charset="0"/>
                <a:cs typeface="Times New Roman" panose="02020603050405020304" pitchFamily="18" charset="0"/>
              </a:rPr>
              <a:t> им было найдено несколько зубов. </a:t>
            </a:r>
            <a:br>
              <a:rPr lang="ru-RU" sz="2000" cap="none" dirty="0" smtClean="0">
                <a:solidFill>
                  <a:schemeClr val="tx1"/>
                </a:solidFill>
                <a:effectLst/>
                <a:latin typeface="Times New Roman" panose="02020603050405020304" pitchFamily="18" charset="0"/>
                <a:cs typeface="Times New Roman" panose="02020603050405020304" pitchFamily="18" charset="0"/>
              </a:rPr>
            </a:br>
            <a:r>
              <a:rPr lang="ru-RU" sz="2000" cap="none" dirty="0" smtClean="0">
                <a:solidFill>
                  <a:schemeClr val="tx1"/>
                </a:solidFill>
                <a:effectLst/>
                <a:latin typeface="Times New Roman" panose="02020603050405020304" pitchFamily="18" charset="0"/>
                <a:cs typeface="Times New Roman" panose="02020603050405020304" pitchFamily="18" charset="0"/>
              </a:rPr>
              <a:t>Данное захоронение интересно тем, что исключает любые повреждения зубов. После выпадения, зуб опускается на дно и </a:t>
            </a:r>
            <a:r>
              <a:rPr lang="ru-RU" sz="2000" cap="none" dirty="0" err="1" smtClean="0">
                <a:solidFill>
                  <a:schemeClr val="tx1"/>
                </a:solidFill>
                <a:effectLst/>
                <a:latin typeface="Times New Roman" panose="02020603050405020304" pitchFamily="18" charset="0"/>
                <a:cs typeface="Times New Roman" panose="02020603050405020304" pitchFamily="18" charset="0"/>
              </a:rPr>
              <a:t>захоранивается</a:t>
            </a:r>
            <a:r>
              <a:rPr lang="ru-RU" sz="2000" cap="none" dirty="0" smtClean="0">
                <a:solidFill>
                  <a:schemeClr val="tx1"/>
                </a:solidFill>
                <a:effectLst/>
                <a:latin typeface="Times New Roman" panose="02020603050405020304" pitchFamily="18" charset="0"/>
                <a:cs typeface="Times New Roman" panose="02020603050405020304" pitchFamily="18" charset="0"/>
              </a:rPr>
              <a:t> в мягком донном осадке. Поскольку на этой территории в восточном </a:t>
            </a:r>
            <a:r>
              <a:rPr lang="ru-RU" sz="2000" cap="none" dirty="0" err="1" smtClean="0">
                <a:solidFill>
                  <a:schemeClr val="tx1"/>
                </a:solidFill>
                <a:effectLst/>
                <a:latin typeface="Times New Roman" panose="02020603050405020304" pitchFamily="18" charset="0"/>
                <a:cs typeface="Times New Roman" panose="02020603050405020304" pitchFamily="18" charset="0"/>
              </a:rPr>
              <a:t>паратетисе</a:t>
            </a:r>
            <a:r>
              <a:rPr lang="ru-RU" sz="2000" cap="none" dirty="0" smtClean="0">
                <a:solidFill>
                  <a:schemeClr val="tx1"/>
                </a:solidFill>
                <a:effectLst/>
                <a:latin typeface="Times New Roman" panose="02020603050405020304" pitchFamily="18" charset="0"/>
                <a:cs typeface="Times New Roman" panose="02020603050405020304" pitchFamily="18" charset="0"/>
              </a:rPr>
              <a:t> существовало сероводородное заражение - исключается даже шевеление зуба на дне в результате ползания, плавания кого либо. В коренной породе отсутствуют песчано-гравийные включения, что исключает механические воздействия на зуб в результате прибоя. </a:t>
            </a:r>
            <a:br>
              <a:rPr lang="ru-RU" sz="2000" cap="none" dirty="0" smtClean="0">
                <a:solidFill>
                  <a:schemeClr val="tx1"/>
                </a:solidFill>
                <a:effectLst/>
                <a:latin typeface="Times New Roman" panose="02020603050405020304" pitchFamily="18" charset="0"/>
                <a:cs typeface="Times New Roman" panose="02020603050405020304" pitchFamily="18" charset="0"/>
              </a:rPr>
            </a:br>
            <a:r>
              <a:rPr lang="ru-RU" sz="2000" cap="none" dirty="0" smtClean="0">
                <a:solidFill>
                  <a:schemeClr val="tx1"/>
                </a:solidFill>
                <a:effectLst/>
                <a:latin typeface="Times New Roman" panose="02020603050405020304" pitchFamily="18" charset="0"/>
                <a:cs typeface="Times New Roman" panose="02020603050405020304" pitchFamily="18" charset="0"/>
              </a:rPr>
              <a:t>Вторая находка А.Ф. Банникова большой зуб  </a:t>
            </a:r>
            <a:r>
              <a:rPr lang="en-US" sz="2000" cap="none" dirty="0" err="1">
                <a:solidFill>
                  <a:schemeClr val="tx1"/>
                </a:solidFill>
                <a:effectLst/>
                <a:latin typeface="Times New Roman" panose="02020603050405020304" pitchFamily="18" charset="0"/>
                <a:cs typeface="Times New Roman" panose="02020603050405020304" pitchFamily="18" charset="0"/>
              </a:rPr>
              <a:t>A</a:t>
            </a:r>
            <a:r>
              <a:rPr lang="ru-RU" sz="2000" cap="none" dirty="0" err="1" smtClean="0">
                <a:solidFill>
                  <a:schemeClr val="tx1"/>
                </a:solidFill>
                <a:effectLst/>
                <a:latin typeface="Times New Roman" panose="02020603050405020304" pitchFamily="18" charset="0"/>
                <a:cs typeface="Times New Roman" panose="02020603050405020304" pitchFamily="18" charset="0"/>
              </a:rPr>
              <a:t>raloselachus</a:t>
            </a:r>
            <a:r>
              <a:rPr lang="ru-RU" sz="2000" cap="none" dirty="0" smtClean="0">
                <a:solidFill>
                  <a:schemeClr val="tx1"/>
                </a:solidFill>
                <a:effectLst/>
                <a:latin typeface="Times New Roman" panose="02020603050405020304" pitchFamily="18" charset="0"/>
                <a:cs typeface="Times New Roman" panose="02020603050405020304" pitchFamily="18" charset="0"/>
              </a:rPr>
              <a:t> </a:t>
            </a:r>
            <a:r>
              <a:rPr lang="ru-RU" sz="2000" cap="none" dirty="0" err="1" smtClean="0">
                <a:solidFill>
                  <a:schemeClr val="tx1"/>
                </a:solidFill>
                <a:effectLst/>
                <a:latin typeface="Times New Roman" panose="02020603050405020304" pitchFamily="18" charset="0"/>
                <a:cs typeface="Times New Roman" panose="02020603050405020304" pitchFamily="18" charset="0"/>
              </a:rPr>
              <a:t>sp</a:t>
            </a:r>
            <a:r>
              <a:rPr lang="ru-RU" sz="2000" cap="none" dirty="0" smtClean="0">
                <a:solidFill>
                  <a:schemeClr val="tx1"/>
                </a:solidFill>
                <a:effectLst/>
                <a:latin typeface="Times New Roman" panose="02020603050405020304" pitchFamily="18" charset="0"/>
                <a:cs typeface="Times New Roman" panose="02020603050405020304" pitchFamily="18" charset="0"/>
              </a:rPr>
              <a:t>. </a:t>
            </a:r>
            <a:r>
              <a:rPr lang="en-US" sz="2000" cap="none" dirty="0" smtClean="0">
                <a:solidFill>
                  <a:schemeClr val="tx1"/>
                </a:solidFill>
                <a:effectLst/>
                <a:latin typeface="Times New Roman" panose="02020603050405020304" pitchFamily="18" charset="0"/>
                <a:cs typeface="Times New Roman" panose="02020603050405020304" pitchFamily="18" charset="0"/>
              </a:rPr>
              <a:t/>
            </a:r>
            <a:br>
              <a:rPr lang="en-US" sz="2000" cap="none" dirty="0" smtClean="0">
                <a:solidFill>
                  <a:schemeClr val="tx1"/>
                </a:solidFill>
                <a:effectLst/>
                <a:latin typeface="Times New Roman" panose="02020603050405020304" pitchFamily="18" charset="0"/>
                <a:cs typeface="Times New Roman" panose="02020603050405020304" pitchFamily="18" charset="0"/>
              </a:rPr>
            </a:br>
            <a:r>
              <a:rPr lang="ru-RU" sz="2000" cap="none" dirty="0">
                <a:solidFill>
                  <a:schemeClr val="tx1"/>
                </a:solidFill>
                <a:effectLst/>
                <a:latin typeface="Times New Roman" panose="02020603050405020304" pitchFamily="18" charset="0"/>
                <a:cs typeface="Times New Roman" panose="02020603050405020304" pitchFamily="18" charset="0"/>
              </a:rPr>
              <a:t> </a:t>
            </a:r>
            <a:r>
              <a:rPr lang="en-US" sz="2000" cap="none" dirty="0">
                <a:solidFill>
                  <a:schemeClr val="tx1"/>
                </a:solidFill>
                <a:effectLst/>
                <a:latin typeface="Times New Roman" panose="02020603050405020304" pitchFamily="18" charset="0"/>
                <a:cs typeface="Times New Roman" panose="02020603050405020304" pitchFamily="18" charset="0"/>
              </a:rPr>
              <a:t>A</a:t>
            </a:r>
            <a:r>
              <a:rPr lang="ru-RU" sz="2000" cap="none" dirty="0" err="1">
                <a:solidFill>
                  <a:schemeClr val="tx1"/>
                </a:solidFill>
                <a:effectLst/>
                <a:latin typeface="Times New Roman" panose="02020603050405020304" pitchFamily="18" charset="0"/>
                <a:cs typeface="Times New Roman" panose="02020603050405020304" pitchFamily="18" charset="0"/>
              </a:rPr>
              <a:t>raloselachus</a:t>
            </a:r>
            <a:r>
              <a:rPr lang="ru-RU" sz="2000" cap="none" dirty="0">
                <a:solidFill>
                  <a:schemeClr val="tx1"/>
                </a:solidFill>
                <a:effectLst/>
                <a:latin typeface="Times New Roman" panose="02020603050405020304" pitchFamily="18" charset="0"/>
                <a:cs typeface="Times New Roman" panose="02020603050405020304" pitchFamily="18" charset="0"/>
              </a:rPr>
              <a:t> </a:t>
            </a:r>
            <a:r>
              <a:rPr lang="en-US" sz="2000" cap="none" dirty="0" smtClean="0">
                <a:solidFill>
                  <a:schemeClr val="tx1"/>
                </a:solidFill>
                <a:effectLst/>
                <a:latin typeface="Times New Roman" panose="02020603050405020304" pitchFamily="18" charset="0"/>
                <a:cs typeface="Times New Roman" panose="02020603050405020304" pitchFamily="18" charset="0"/>
              </a:rPr>
              <a:t>–</a:t>
            </a:r>
            <a:r>
              <a:rPr lang="ru-RU" sz="2000" cap="none" dirty="0" smtClean="0">
                <a:solidFill>
                  <a:schemeClr val="tx1"/>
                </a:solidFill>
                <a:effectLst/>
                <a:latin typeface="Times New Roman" panose="02020603050405020304" pitchFamily="18" charset="0"/>
                <a:cs typeface="Times New Roman" panose="02020603050405020304" pitchFamily="18" charset="0"/>
              </a:rPr>
              <a:t> это род ископаемых акул. Представители данного рода встречаются в отложениях конца палеогена- неогена. Занимал экологическую нишу </a:t>
            </a:r>
            <a:r>
              <a:rPr lang="en-US" sz="2000" cap="none" dirty="0" err="1" smtClean="0">
                <a:solidFill>
                  <a:schemeClr val="tx1"/>
                </a:solidFill>
                <a:effectLst/>
                <a:latin typeface="Times New Roman" panose="02020603050405020304" pitchFamily="18" charset="0"/>
                <a:cs typeface="Times New Roman" panose="02020603050405020304" pitchFamily="18" charset="0"/>
              </a:rPr>
              <a:t>Striatolamia</a:t>
            </a:r>
            <a:r>
              <a:rPr lang="ru-RU" sz="2000" cap="none" dirty="0" smtClean="0">
                <a:solidFill>
                  <a:schemeClr val="tx1"/>
                </a:solidFill>
                <a:effectLst/>
                <a:latin typeface="Times New Roman" panose="02020603050405020304" pitchFamily="18" charset="0"/>
                <a:cs typeface="Times New Roman" panose="02020603050405020304" pitchFamily="18" charset="0"/>
              </a:rPr>
              <a:t>, </a:t>
            </a:r>
            <a:r>
              <a:rPr lang="ru-RU" sz="2000" cap="none" dirty="0" err="1" smtClean="0">
                <a:solidFill>
                  <a:schemeClr val="tx1"/>
                </a:solidFill>
                <a:effectLst/>
                <a:latin typeface="Times New Roman" panose="02020603050405020304" pitchFamily="18" charset="0"/>
                <a:cs typeface="Times New Roman" panose="02020603050405020304" pitchFamily="18" charset="0"/>
              </a:rPr>
              <a:t>прийдя</a:t>
            </a:r>
            <a:r>
              <a:rPr lang="ru-RU" sz="2000" cap="none" dirty="0" smtClean="0">
                <a:solidFill>
                  <a:schemeClr val="tx1"/>
                </a:solidFill>
                <a:effectLst/>
                <a:latin typeface="Times New Roman" panose="02020603050405020304" pitchFamily="18" charset="0"/>
                <a:cs typeface="Times New Roman" panose="02020603050405020304" pitchFamily="18" charset="0"/>
              </a:rPr>
              <a:t> на смену этому роду после исчезновения. Зубная система по типу «</a:t>
            </a:r>
            <a:r>
              <a:rPr lang="en-US" sz="2000" cap="none" dirty="0" err="1" smtClean="0">
                <a:solidFill>
                  <a:schemeClr val="tx1"/>
                </a:solidFill>
                <a:effectLst/>
                <a:latin typeface="Times New Roman" panose="02020603050405020304" pitchFamily="18" charset="0"/>
                <a:cs typeface="Times New Roman" panose="02020603050405020304" pitchFamily="18" charset="0"/>
              </a:rPr>
              <a:t>Carharias</a:t>
            </a:r>
            <a:r>
              <a:rPr lang="en-US" sz="2000" cap="none" dirty="0" smtClean="0">
                <a:solidFill>
                  <a:schemeClr val="tx1"/>
                </a:solidFill>
                <a:effectLst/>
                <a:latin typeface="Times New Roman" panose="02020603050405020304" pitchFamily="18" charset="0"/>
                <a:cs typeface="Times New Roman" panose="02020603050405020304" pitchFamily="18" charset="0"/>
              </a:rPr>
              <a:t> </a:t>
            </a:r>
            <a:r>
              <a:rPr lang="en-US" sz="2000" cap="none" dirty="0" err="1" smtClean="0">
                <a:solidFill>
                  <a:schemeClr val="tx1"/>
                </a:solidFill>
                <a:effectLst/>
                <a:latin typeface="Times New Roman" panose="02020603050405020304" pitchFamily="18" charset="0"/>
                <a:cs typeface="Times New Roman" panose="02020603050405020304" pitchFamily="18" charset="0"/>
              </a:rPr>
              <a:t>taurus</a:t>
            </a:r>
            <a:r>
              <a:rPr lang="ru-RU" sz="2000" cap="none" dirty="0" smtClean="0">
                <a:solidFill>
                  <a:schemeClr val="tx1"/>
                </a:solidFill>
                <a:effectLst/>
                <a:latin typeface="Times New Roman" panose="02020603050405020304" pitchFamily="18" charset="0"/>
                <a:cs typeface="Times New Roman" panose="02020603050405020304" pitchFamily="18" charset="0"/>
              </a:rPr>
              <a:t>». Зубы высокие, с остроконечными вершинами и небольшими </a:t>
            </a:r>
            <a:r>
              <a:rPr lang="ru-RU" sz="2000" cap="none" dirty="0" err="1" smtClean="0">
                <a:solidFill>
                  <a:schemeClr val="tx1"/>
                </a:solidFill>
                <a:effectLst/>
                <a:latin typeface="Times New Roman" panose="02020603050405020304" pitchFamily="18" charset="0"/>
                <a:cs typeface="Times New Roman" panose="02020603050405020304" pitchFamily="18" charset="0"/>
              </a:rPr>
              <a:t>лотеральными</a:t>
            </a:r>
            <a:r>
              <a:rPr lang="ru-RU" sz="2000" cap="none" dirty="0" smtClean="0">
                <a:solidFill>
                  <a:schemeClr val="tx1"/>
                </a:solidFill>
                <a:effectLst/>
                <a:latin typeface="Times New Roman" panose="02020603050405020304" pitchFamily="18" charset="0"/>
                <a:cs typeface="Times New Roman" panose="02020603050405020304" pitchFamily="18" charset="0"/>
              </a:rPr>
              <a:t> зубцами(тоже с остроконечными вершинами). В большинстве случаев с </a:t>
            </a:r>
            <a:r>
              <a:rPr lang="ru-RU" sz="2000" cap="none" dirty="0" err="1" smtClean="0">
                <a:solidFill>
                  <a:schemeClr val="tx1"/>
                </a:solidFill>
                <a:effectLst/>
                <a:latin typeface="Times New Roman" panose="02020603050405020304" pitchFamily="18" charset="0"/>
                <a:cs typeface="Times New Roman" panose="02020603050405020304" pitchFamily="18" charset="0"/>
              </a:rPr>
              <a:t>лингвальный</a:t>
            </a:r>
            <a:r>
              <a:rPr lang="ru-RU" sz="2000" cap="none" dirty="0" smtClean="0">
                <a:solidFill>
                  <a:schemeClr val="tx1"/>
                </a:solidFill>
                <a:effectLst/>
                <a:latin typeface="Times New Roman" panose="02020603050405020304" pitchFamily="18" charset="0"/>
                <a:cs typeface="Times New Roman" panose="02020603050405020304" pitchFamily="18" charset="0"/>
              </a:rPr>
              <a:t> протуберанец, плавно спускающийся к ветвям корня и питательная щель. </a:t>
            </a:r>
            <a:endParaRPr lang="ru-RU" sz="2000" cap="none"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65315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5498" y="-124496"/>
            <a:ext cx="9905998" cy="1412651"/>
          </a:xfrm>
        </p:spPr>
        <p:txBody>
          <a:bodyPr/>
          <a:lstStyle/>
          <a:p>
            <a:r>
              <a:rPr lang="ru-RU" dirty="0" smtClean="0"/>
              <a:t>Как используют зубы акулы? </a:t>
            </a:r>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782" y="1094972"/>
            <a:ext cx="4470445" cy="3074312"/>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4301" y="921913"/>
            <a:ext cx="5060324" cy="5060324"/>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644" y="4235924"/>
            <a:ext cx="2525483" cy="2525483"/>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36" y="4341848"/>
            <a:ext cx="2017491" cy="2313636"/>
          </a:xfrm>
          <a:prstGeom prst="rect">
            <a:avLst/>
          </a:prstGeom>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6057" y="4456090"/>
            <a:ext cx="2269160" cy="2199394"/>
          </a:xfrm>
          <a:prstGeom prst="rect">
            <a:avLst/>
          </a:prstGeom>
        </p:spPr>
      </p:pic>
    </p:spTree>
    <p:extLst>
      <p:ext uri="{BB962C8B-B14F-4D97-AF65-F5344CB8AC3E}">
        <p14:creationId xmlns:p14="http://schemas.microsoft.com/office/powerpoint/2010/main" val="3240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618445" y="548719"/>
            <a:ext cx="8156620" cy="5540876"/>
          </a:xfrm>
          <a:prstGeom prst="rect">
            <a:avLst/>
          </a:prstGeom>
        </p:spPr>
        <p:txBody>
          <a:bodyPr wrap="square">
            <a:spAutoFit/>
          </a:bodyPr>
          <a:lstStyle/>
          <a:p>
            <a:pPr>
              <a:lnSpc>
                <a:spcPct val="107000"/>
              </a:lnSpc>
              <a:spcAft>
                <a:spcPts val="80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Некоторые люди верят, что зуб акулы защищает от магических сил и положительно влияет на потенцию. Поэтому с этим талисманом, одетым на тонкий кожаный ремешок, были замечены Дональд </a:t>
            </a:r>
            <a:r>
              <a:rPr lang="ru-RU" dirty="0" err="1" smtClean="0">
                <a:latin typeface="Times New Roman" panose="02020603050405020304" pitchFamily="18" charset="0"/>
                <a:ea typeface="Times New Roman" panose="02020603050405020304" pitchFamily="18" charset="0"/>
                <a:cs typeface="Times New Roman" panose="02020603050405020304" pitchFamily="18" charset="0"/>
              </a:rPr>
              <a:t>Трамп</a:t>
            </a:r>
            <a:r>
              <a:rPr lang="ru-RU" dirty="0" err="1">
                <a:latin typeface="Times New Roman" panose="02020603050405020304" pitchFamily="18" charset="0"/>
                <a:ea typeface="Times New Roman" panose="02020603050405020304" pitchFamily="18" charset="0"/>
                <a:cs typeface="Times New Roman" panose="02020603050405020304" pitchFamily="18" charset="0"/>
              </a:rPr>
              <a:t>,</a:t>
            </a:r>
            <a:r>
              <a:rPr lang="ru-RU" dirty="0" err="1" smtClean="0">
                <a:latin typeface="Times New Roman" panose="02020603050405020304" pitchFamily="18" charset="0"/>
                <a:ea typeface="Times New Roman" panose="02020603050405020304" pitchFamily="18" charset="0"/>
                <a:cs typeface="Times New Roman" panose="02020603050405020304" pitchFamily="18" charset="0"/>
              </a:rPr>
              <a:t>Пирс</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Броснан</a:t>
            </a:r>
            <a:r>
              <a:rPr lang="ru-RU" dirty="0">
                <a:latin typeface="Times New Roman" panose="02020603050405020304" pitchFamily="18" charset="0"/>
                <a:ea typeface="Times New Roman" panose="02020603050405020304" pitchFamily="18" charset="0"/>
                <a:cs typeface="Times New Roman" panose="02020603050405020304" pitchFamily="18" charset="0"/>
              </a:rPr>
              <a:t>, Филипп Киркоров и Александр Сухоруков.</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Трамп, как поговаривают, вовсе не начнет ни одного заседания без хищного талисмана. Вообще, акулий зуб считается мужским украшением, но иногда он украшает и женские шеи.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Целое ожерелье из зубов акул, нанизанных на конский волос, носят чрезвычайно редко, и то жители прибрежных поселений и рыбаки, хвастающие достижениями. А в основном ожерелья спрятаны в дорогих коллекциях.</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Есть смысл и в том, зуб какого вида самых опасных хищников украшает человека. Более того, чем старше реликт, тем больше он ценен. Так</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ru-RU" dirty="0">
                <a:latin typeface="Times New Roman" panose="02020603050405020304" pitchFamily="18" charset="0"/>
                <a:ea typeface="Times New Roman" panose="02020603050405020304" pitchFamily="18" charset="0"/>
                <a:cs typeface="Times New Roman" panose="02020603050405020304" pitchFamily="18" charset="0"/>
              </a:rPr>
              <a:t> большая белая акула символизирует силу и напористость. Ее зубы надевают, когда собираются на важные, спорные заседания и хотят выйти победителем.</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Зубы доисторического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Мегалодона</a:t>
            </a:r>
            <a:r>
              <a:rPr lang="ru-RU" dirty="0">
                <a:latin typeface="Times New Roman" panose="02020603050405020304" pitchFamily="18" charset="0"/>
                <a:ea typeface="Times New Roman" panose="02020603050405020304" pitchFamily="18" charset="0"/>
                <a:cs typeface="Times New Roman" panose="02020603050405020304" pitchFamily="18" charset="0"/>
              </a:rPr>
              <a:t> символизируют достаток и финансовую независимость. Тигровая акула означает беспощадность, хитрость, победу любой ценой.</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63593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effectLst/>
                <a:latin typeface="Times New Roman" panose="02020603050405020304" pitchFamily="18" charset="0"/>
                <a:cs typeface="Times New Roman" panose="02020603050405020304" pitchFamily="18" charset="0"/>
              </a:rPr>
              <a:t>От дна моря к снежным </a:t>
            </a:r>
            <a:r>
              <a:rPr lang="ru-RU" b="1" dirty="0" smtClean="0">
                <a:effectLst/>
                <a:latin typeface="Times New Roman" panose="02020603050405020304" pitchFamily="18" charset="0"/>
                <a:cs typeface="Times New Roman" panose="02020603050405020304" pitchFamily="18" charset="0"/>
              </a:rPr>
              <a:t>вершинам</a:t>
            </a:r>
            <a:r>
              <a:rPr lang="ru-RU" dirty="0">
                <a:effectLst/>
              </a:rPr>
              <a:t/>
            </a:r>
            <a:br>
              <a:rPr lang="ru-RU" dirty="0">
                <a:effectLst/>
              </a:rPr>
            </a:br>
            <a:endParaRPr lang="ru-RU" dirty="0"/>
          </a:p>
        </p:txBody>
      </p:sp>
      <p:pic>
        <p:nvPicPr>
          <p:cNvPr id="3" name="Рисунок 2" descr="http://2.bp.blogspot.com/-PGiANf69nXU/VcCm1HsTKdI/AAAAAAAAiM0/iY8ePpCJHYw/s1600/400-2.jpg"/>
          <p:cNvPicPr/>
          <p:nvPr/>
        </p:nvPicPr>
        <p:blipFill>
          <a:blip r:embed="rId2">
            <a:extLst>
              <a:ext uri="{28A0092B-C50C-407E-A947-70E740481C1C}">
                <a14:useLocalDpi xmlns:a14="http://schemas.microsoft.com/office/drawing/2010/main" val="0"/>
              </a:ext>
            </a:extLst>
          </a:blip>
          <a:srcRect/>
          <a:stretch>
            <a:fillRect/>
          </a:stretch>
        </p:blipFill>
        <p:spPr bwMode="auto">
          <a:xfrm>
            <a:off x="579808" y="2025202"/>
            <a:ext cx="4332108" cy="4092262"/>
          </a:xfrm>
          <a:prstGeom prst="rect">
            <a:avLst/>
          </a:prstGeom>
          <a:noFill/>
          <a:ln>
            <a:noFill/>
          </a:ln>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2359" y="2153990"/>
            <a:ext cx="6135495" cy="3834685"/>
          </a:xfrm>
          <a:prstGeom prst="rect">
            <a:avLst/>
          </a:prstGeom>
        </p:spPr>
      </p:pic>
    </p:spTree>
    <p:extLst>
      <p:ext uri="{BB962C8B-B14F-4D97-AF65-F5344CB8AC3E}">
        <p14:creationId xmlns:p14="http://schemas.microsoft.com/office/powerpoint/2010/main" val="456206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339840"/>
            <a:ext cx="6096000" cy="6494085"/>
          </a:xfrm>
          <a:prstGeom prst="rect">
            <a:avLst/>
          </a:prstGeom>
        </p:spPr>
        <p:txBody>
          <a:bodyPr>
            <a:spAutoFit/>
          </a:bodyPr>
          <a:lstStyle/>
          <a:p>
            <a:r>
              <a:rPr lang="ru-RU" sz="2000" dirty="0" smtClean="0">
                <a:latin typeface="Times New Roman" panose="02020603050405020304" pitchFamily="18" charset="0"/>
                <a:ea typeface="Calibri" panose="020F0502020204030204" pitchFamily="34" charset="0"/>
                <a:cs typeface="Times New Roman" panose="02020603050405020304" pitchFamily="18" charset="0"/>
              </a:rPr>
              <a:t>Весьма </a:t>
            </a:r>
            <a:r>
              <a:rPr lang="ru-RU" sz="2000" dirty="0">
                <a:latin typeface="Times New Roman" panose="02020603050405020304" pitchFamily="18" charset="0"/>
                <a:ea typeface="Calibri" panose="020F0502020204030204" pitchFamily="34" charset="0"/>
                <a:cs typeface="Times New Roman" panose="02020603050405020304" pitchFamily="18" charset="0"/>
              </a:rPr>
              <a:t>условным отрезком во времени, начиная с которого можно говорить о том, что события имеют уже отношение к процессам, приведшим к  образованию современного Кавказа, является вторая половина и конец палеозойской эры (то есть отрезок времени от 400 до 250 млн.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л.н</a:t>
            </a:r>
            <a:r>
              <a:rPr lang="ru-RU" sz="2000" dirty="0">
                <a:latin typeface="Times New Roman" panose="02020603050405020304" pitchFamily="18" charset="0"/>
                <a:ea typeface="Calibri" panose="020F0502020204030204" pitchFamily="34" charset="0"/>
                <a:cs typeface="Times New Roman" panose="02020603050405020304" pitchFamily="18" charset="0"/>
              </a:rPr>
              <a:t>.). Тогда на Земле не было еще не только людей, но и динозавров. Мысленно посмотрим на весь регион в то время. </a:t>
            </a:r>
            <a:r>
              <a:rPr lang="ru-RU" sz="2000" dirty="0">
                <a:latin typeface="Times New Roman" panose="02020603050405020304" pitchFamily="18" charset="0"/>
                <a:cs typeface="Times New Roman" panose="02020603050405020304" pitchFamily="18" charset="0"/>
              </a:rPr>
              <a:t>Давно существует прочная и относительно спокойная Русская платформа.  Она объединилась где-то 2 миллиарда лет назад из трех блоков кристаллического фундамента. Эти блоки сформировались еще ранее -  из слияния базальтовых пластин и дальнейшего </a:t>
            </a:r>
            <a:r>
              <a:rPr lang="ru-RU" sz="2000" dirty="0" err="1">
                <a:latin typeface="Times New Roman" panose="02020603050405020304" pitchFamily="18" charset="0"/>
                <a:cs typeface="Times New Roman" panose="02020603050405020304" pitchFamily="18" charset="0"/>
              </a:rPr>
              <a:t>переплавления</a:t>
            </a:r>
            <a:r>
              <a:rPr lang="ru-RU" sz="2000" dirty="0">
                <a:latin typeface="Times New Roman" panose="02020603050405020304" pitchFamily="18" charset="0"/>
                <a:cs typeface="Times New Roman" panose="02020603050405020304" pitchFamily="18" charset="0"/>
              </a:rPr>
              <a:t> их нагромождения в граниты континентальной коры. Во второй половине палеозоя Русская платформа входит в состав материка </a:t>
            </a:r>
            <a:r>
              <a:rPr lang="ru-RU" sz="2000" dirty="0" smtClean="0">
                <a:latin typeface="Times New Roman" panose="02020603050405020304" pitchFamily="18" charset="0"/>
                <a:cs typeface="Times New Roman" panose="02020603050405020304" pitchFamily="18" charset="0"/>
              </a:rPr>
              <a:t>Лавразия</a:t>
            </a:r>
            <a:r>
              <a:rPr lang="ru-RU" sz="2000" dirty="0">
                <a:latin typeface="Times New Roman" panose="02020603050405020304" pitchFamily="18" charset="0"/>
                <a:cs typeface="Times New Roman" panose="02020603050405020304" pitchFamily="18" charset="0"/>
              </a:rPr>
              <a:t>(Северная Америка плюс </a:t>
            </a:r>
            <a:r>
              <a:rPr lang="ru-RU" sz="2000" dirty="0" smtClean="0">
                <a:latin typeface="Times New Roman" panose="02020603050405020304" pitchFamily="18" charset="0"/>
                <a:cs typeface="Times New Roman" panose="02020603050405020304" pitchFamily="18" charset="0"/>
              </a:rPr>
              <a:t>Европа). </a:t>
            </a:r>
            <a:r>
              <a:rPr lang="ru-RU" sz="2000" dirty="0">
                <a:latin typeface="Times New Roman" panose="02020603050405020304" pitchFamily="18" charset="0"/>
                <a:cs typeface="Times New Roman" panose="02020603050405020304" pitchFamily="18" charset="0"/>
              </a:rPr>
              <a:t>Он постепенно сближается с другим материком, </a:t>
            </a:r>
            <a:r>
              <a:rPr lang="ru-RU" sz="2000" dirty="0" smtClean="0">
                <a:latin typeface="Times New Roman" panose="02020603050405020304" pitchFamily="18" charset="0"/>
                <a:cs typeface="Times New Roman" panose="02020603050405020304" pitchFamily="18" charset="0"/>
              </a:rPr>
              <a:t>Гондваной</a:t>
            </a:r>
            <a:r>
              <a:rPr lang="ru-RU" sz="2000" dirty="0">
                <a:latin typeface="Times New Roman" panose="02020603050405020304" pitchFamily="18" charset="0"/>
                <a:cs typeface="Times New Roman" panose="02020603050405020304" pitchFamily="18" charset="0"/>
              </a:rPr>
              <a:t>(Африка плюс Южная Америка</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endParaRPr lang="ru-RU" dirty="0"/>
          </a:p>
          <a:p>
            <a:endParaRPr lang="ru-RU" dirty="0"/>
          </a:p>
        </p:txBody>
      </p:sp>
      <p:sp>
        <p:nvSpPr>
          <p:cNvPr id="5" name="Прямоугольник 4"/>
          <p:cNvSpPr/>
          <p:nvPr/>
        </p:nvSpPr>
        <p:spPr>
          <a:xfrm>
            <a:off x="6096000" y="339840"/>
            <a:ext cx="6096000" cy="6741461"/>
          </a:xfrm>
          <a:prstGeom prst="rect">
            <a:avLst/>
          </a:prstGeom>
        </p:spPr>
        <p:txBody>
          <a:bodyPr>
            <a:spAutoFit/>
          </a:bodyPr>
          <a:lstStyle/>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В процессе сближения на юге Русской платформы, там, где сегодня раскинулось </a:t>
            </a:r>
            <a:r>
              <a:rPr lang="ru-RU" dirty="0" err="1">
                <a:latin typeface="Times New Roman" panose="02020603050405020304" pitchFamily="18" charset="0"/>
                <a:ea typeface="Calibri" panose="020F0502020204030204" pitchFamily="34" charset="0"/>
                <a:cs typeface="Times New Roman" panose="02020603050405020304" pitchFamily="18" charset="0"/>
              </a:rPr>
              <a:t>Предкавказье</a:t>
            </a:r>
            <a:r>
              <a:rPr lang="ru-RU" dirty="0">
                <a:latin typeface="Times New Roman" panose="02020603050405020304" pitchFamily="18" charset="0"/>
                <a:ea typeface="Calibri" panose="020F0502020204030204" pitchFamily="34" charset="0"/>
                <a:cs typeface="Times New Roman" panose="02020603050405020304" pitchFamily="18" charset="0"/>
              </a:rPr>
              <a:t>, образуется область складчатости, подвижный пояс, связанный с существованием зоны </a:t>
            </a:r>
            <a:r>
              <a:rPr lang="ru-RU" dirty="0" err="1">
                <a:latin typeface="Times New Roman" panose="02020603050405020304" pitchFamily="18" charset="0"/>
                <a:ea typeface="Calibri" panose="020F0502020204030204" pitchFamily="34" charset="0"/>
                <a:cs typeface="Times New Roman" panose="02020603050405020304" pitchFamily="18" charset="0"/>
              </a:rPr>
              <a:t>субдукции</a:t>
            </a:r>
            <a:r>
              <a:rPr lang="ru-RU" dirty="0">
                <a:latin typeface="Times New Roman" panose="02020603050405020304" pitchFamily="18" charset="0"/>
                <a:ea typeface="Calibri" panose="020F0502020204030204" pitchFamily="34" charset="0"/>
                <a:cs typeface="Times New Roman" panose="02020603050405020304" pitchFamily="18" charset="0"/>
              </a:rPr>
              <a:t>, когда океаническая кора поглощается под материком, ослабляя его край и обеспечивая вулканическую активность и подвижность толщ земной коры всего региона. </a:t>
            </a:r>
          </a:p>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Глобально сближение в то время, в конце палеозоя, завершилось столкновением Лавразии и Гондваны и образованием </a:t>
            </a:r>
            <a:r>
              <a:rPr lang="ru-RU" dirty="0" err="1">
                <a:latin typeface="Times New Roman" panose="02020603050405020304" pitchFamily="18" charset="0"/>
                <a:ea typeface="Calibri" panose="020F0502020204030204" pitchFamily="34" charset="0"/>
                <a:cs typeface="Times New Roman" panose="02020603050405020304" pitchFamily="18" charset="0"/>
              </a:rPr>
              <a:t>суперматерика</a:t>
            </a:r>
            <a:r>
              <a:rPr lang="ru-RU" dirty="0">
                <a:latin typeface="Times New Roman" panose="02020603050405020304" pitchFamily="18" charset="0"/>
                <a:ea typeface="Calibri" panose="020F0502020204030204" pitchFamily="34" charset="0"/>
                <a:cs typeface="Times New Roman" panose="02020603050405020304" pitchFamily="18" charset="0"/>
              </a:rPr>
              <a:t> или суперконтинента </a:t>
            </a:r>
            <a:r>
              <a:rPr lang="ru-RU" dirty="0" err="1">
                <a:latin typeface="Times New Roman" panose="02020603050405020304" pitchFamily="18" charset="0"/>
                <a:ea typeface="Calibri" panose="020F0502020204030204" pitchFamily="34" charset="0"/>
                <a:cs typeface="Times New Roman" panose="02020603050405020304" pitchFamily="18" charset="0"/>
              </a:rPr>
              <a:t>Пангея</a:t>
            </a:r>
            <a:r>
              <a:rPr lang="ru-RU" dirty="0">
                <a:latin typeface="Times New Roman" panose="02020603050405020304" pitchFamily="18" charset="0"/>
                <a:ea typeface="Calibri" panose="020F0502020204030204" pitchFamily="34" charset="0"/>
                <a:cs typeface="Times New Roman" panose="02020603050405020304" pitchFamily="18" charset="0"/>
              </a:rPr>
              <a:t>. Между соединенными в районе современного Средиземного моря и расходящимися к востоку континентами образовалось клинообразное пространство – океан </a:t>
            </a:r>
            <a:r>
              <a:rPr lang="ru-RU" dirty="0" err="1">
                <a:latin typeface="Times New Roman" panose="02020603050405020304" pitchFamily="18" charset="0"/>
                <a:ea typeface="Calibri" panose="020F0502020204030204" pitchFamily="34" charset="0"/>
                <a:cs typeface="Times New Roman" panose="02020603050405020304" pitchFamily="18" charset="0"/>
              </a:rPr>
              <a:t>Тетис</a:t>
            </a:r>
            <a:r>
              <a:rPr lang="ru-RU" dirty="0" smtClean="0">
                <a:latin typeface="Times New Roman" panose="02020603050405020304" pitchFamily="18" charset="0"/>
                <a:ea typeface="Calibri" panose="020F0502020204030204" pitchFamily="34"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Деформации сжатия в подвижном поясе, создавшие складчатую структуру, начались в середине </a:t>
            </a:r>
            <a:r>
              <a:rPr lang="ru-RU" dirty="0" err="1">
                <a:latin typeface="Times New Roman" panose="02020603050405020304" pitchFamily="18" charset="0"/>
                <a:cs typeface="Times New Roman" panose="02020603050405020304" pitchFamily="18" charset="0"/>
              </a:rPr>
              <a:t>визейского</a:t>
            </a:r>
            <a:r>
              <a:rPr lang="ru-RU" dirty="0">
                <a:latin typeface="Times New Roman" panose="02020603050405020304" pitchFamily="18" charset="0"/>
                <a:cs typeface="Times New Roman" panose="02020603050405020304" pitchFamily="18" charset="0"/>
              </a:rPr>
              <a:t> века раннего каменноугольного периода, карбона (около 335 млн. </a:t>
            </a:r>
            <a:r>
              <a:rPr lang="ru-RU" dirty="0" err="1">
                <a:latin typeface="Times New Roman" panose="02020603050405020304" pitchFamily="18" charset="0"/>
                <a:cs typeface="Times New Roman" panose="02020603050405020304" pitchFamily="18" charset="0"/>
              </a:rPr>
              <a:t>л.н</a:t>
            </a:r>
            <a:r>
              <a:rPr lang="ru-RU" dirty="0">
                <a:latin typeface="Times New Roman" panose="02020603050405020304" pitchFamily="18" charset="0"/>
                <a:cs typeface="Times New Roman" panose="02020603050405020304" pitchFamily="18" charset="0"/>
              </a:rPr>
              <a:t>.). Причиной деформаций было давление океанической коры  на пояс в процессе сближения материковых глыб. Они превратили подвижный пояс, будущую Скифскую платформу, в </a:t>
            </a:r>
            <a:r>
              <a:rPr lang="ru-RU" dirty="0" err="1">
                <a:latin typeface="Times New Roman" panose="02020603050405020304" pitchFamily="18" charset="0"/>
                <a:cs typeface="Times New Roman" panose="02020603050405020304" pitchFamily="18" charset="0"/>
              </a:rPr>
              <a:t>ороген</a:t>
            </a:r>
            <a:r>
              <a:rPr lang="ru-RU" dirty="0">
                <a:latin typeface="Times New Roman" panose="02020603050405020304" pitchFamily="18" charset="0"/>
                <a:cs typeface="Times New Roman" panose="02020603050405020304" pitchFamily="18" charset="0"/>
              </a:rPr>
              <a:t>, горное сооружение. </a:t>
            </a:r>
          </a:p>
          <a:p>
            <a:pPr>
              <a:lnSpc>
                <a:spcPct val="107000"/>
              </a:lnSpc>
              <a:spcAft>
                <a:spcPts val="800"/>
              </a:spcAft>
            </a:pP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9926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Поздняя юра, 145 миллионов лет назад. Уже существует Большекавказский бассейн и островная дуга."/>
          <p:cNvPicPr/>
          <p:nvPr/>
        </p:nvPicPr>
        <p:blipFill>
          <a:blip r:embed="rId2">
            <a:extLst>
              <a:ext uri="{28A0092B-C50C-407E-A947-70E740481C1C}">
                <a14:useLocalDpi xmlns:a14="http://schemas.microsoft.com/office/drawing/2010/main" val="0"/>
              </a:ext>
            </a:extLst>
          </a:blip>
          <a:srcRect/>
          <a:stretch>
            <a:fillRect/>
          </a:stretch>
        </p:blipFill>
        <p:spPr bwMode="auto">
          <a:xfrm>
            <a:off x="104574" y="829519"/>
            <a:ext cx="5940425" cy="4451985"/>
          </a:xfrm>
          <a:prstGeom prst="rect">
            <a:avLst/>
          </a:prstGeom>
          <a:noFill/>
          <a:ln>
            <a:noFill/>
          </a:ln>
        </p:spPr>
      </p:pic>
      <p:pic>
        <p:nvPicPr>
          <p:cNvPr id="4" name="Рисунок 3" descr="Начало мелового периода, время около 130 миллионов лет назад. Образование Пра-Черноморского бассейна и Южно-Каспийского бассейна."/>
          <p:cNvPicPr/>
          <p:nvPr/>
        </p:nvPicPr>
        <p:blipFill>
          <a:blip r:embed="rId3">
            <a:extLst>
              <a:ext uri="{28A0092B-C50C-407E-A947-70E740481C1C}">
                <a14:useLocalDpi xmlns:a14="http://schemas.microsoft.com/office/drawing/2010/main" val="0"/>
              </a:ext>
            </a:extLst>
          </a:blip>
          <a:srcRect/>
          <a:stretch>
            <a:fillRect/>
          </a:stretch>
        </p:blipFill>
        <p:spPr bwMode="auto">
          <a:xfrm>
            <a:off x="6135665" y="829519"/>
            <a:ext cx="5940425" cy="4451985"/>
          </a:xfrm>
          <a:prstGeom prst="rect">
            <a:avLst/>
          </a:prstGeom>
          <a:noFill/>
          <a:ln>
            <a:noFill/>
          </a:ln>
        </p:spPr>
      </p:pic>
      <p:sp>
        <p:nvSpPr>
          <p:cNvPr id="5" name="Прямоугольник 4"/>
          <p:cNvSpPr/>
          <p:nvPr/>
        </p:nvSpPr>
        <p:spPr>
          <a:xfrm>
            <a:off x="420710" y="5404518"/>
            <a:ext cx="6096000" cy="1277786"/>
          </a:xfrm>
          <a:prstGeom prst="rect">
            <a:avLst/>
          </a:prstGeom>
        </p:spPr>
        <p:txBody>
          <a:bodyPr>
            <a:spAutoFit/>
          </a:bodyPr>
          <a:lstStyle/>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Рис.1 Поздняя юра, 145 миллионов лет назад. Уже существует </a:t>
            </a:r>
            <a:r>
              <a:rPr lang="ru-RU" dirty="0" err="1">
                <a:latin typeface="Times New Roman" panose="02020603050405020304" pitchFamily="18" charset="0"/>
                <a:ea typeface="Calibri" panose="020F0502020204030204" pitchFamily="34" charset="0"/>
                <a:cs typeface="Times New Roman" panose="02020603050405020304" pitchFamily="18" charset="0"/>
              </a:rPr>
              <a:t>Большекавказский</a:t>
            </a:r>
            <a:r>
              <a:rPr lang="ru-RU" dirty="0">
                <a:latin typeface="Times New Roman" panose="02020603050405020304" pitchFamily="18" charset="0"/>
                <a:ea typeface="Calibri" panose="020F0502020204030204" pitchFamily="34" charset="0"/>
                <a:cs typeface="Times New Roman" panose="02020603050405020304" pitchFamily="18" charset="0"/>
              </a:rPr>
              <a:t> бассейн и островная дуга. Отметим, что на рисунках изображены структуры, а не моря и суша. Хотя зачастую структуры и бассейны совпадают.</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6516710" y="5404518"/>
            <a:ext cx="6096000" cy="981423"/>
          </a:xfrm>
          <a:prstGeom prst="rect">
            <a:avLst/>
          </a:prstGeom>
        </p:spPr>
        <p:txBody>
          <a:bodyPr>
            <a:spAutoFit/>
          </a:bodyPr>
          <a:lstStyle/>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Рис.2 Начало мелового периода, время около 130 миллионов лет назад. Образование </a:t>
            </a:r>
            <a:r>
              <a:rPr lang="ru-RU" dirty="0" err="1">
                <a:latin typeface="Times New Roman" panose="02020603050405020304" pitchFamily="18" charset="0"/>
                <a:ea typeface="Calibri" panose="020F0502020204030204" pitchFamily="34" charset="0"/>
                <a:cs typeface="Times New Roman" panose="02020603050405020304" pitchFamily="18" charset="0"/>
              </a:rPr>
              <a:t>Пра</a:t>
            </a:r>
            <a:r>
              <a:rPr lang="ru-RU" dirty="0">
                <a:latin typeface="Times New Roman" panose="02020603050405020304" pitchFamily="18" charset="0"/>
                <a:ea typeface="Calibri" panose="020F0502020204030204" pitchFamily="34" charset="0"/>
                <a:cs typeface="Times New Roman" panose="02020603050405020304" pitchFamily="18" charset="0"/>
              </a:rPr>
              <a:t>-Черноморского бассейна и Южно-Каспийского бассейна.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0358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Начало позднего мела, 90 миллионов лет назад. Столкновение континентальных блоков с островной дугой, образование Севанского офиолитового шва."/>
          <p:cNvPicPr/>
          <p:nvPr/>
        </p:nvPicPr>
        <p:blipFill>
          <a:blip r:embed="rId2">
            <a:extLst>
              <a:ext uri="{28A0092B-C50C-407E-A947-70E740481C1C}">
                <a14:useLocalDpi xmlns:a14="http://schemas.microsoft.com/office/drawing/2010/main" val="0"/>
              </a:ext>
            </a:extLst>
          </a:blip>
          <a:srcRect/>
          <a:stretch>
            <a:fillRect/>
          </a:stretch>
        </p:blipFill>
        <p:spPr bwMode="auto">
          <a:xfrm>
            <a:off x="163647" y="438727"/>
            <a:ext cx="5940425" cy="4451985"/>
          </a:xfrm>
          <a:prstGeom prst="rect">
            <a:avLst/>
          </a:prstGeom>
          <a:noFill/>
          <a:ln>
            <a:noFill/>
          </a:ln>
        </p:spPr>
      </p:pic>
      <p:sp>
        <p:nvSpPr>
          <p:cNvPr id="5" name="Прямоугольник 4"/>
          <p:cNvSpPr/>
          <p:nvPr/>
        </p:nvSpPr>
        <p:spPr>
          <a:xfrm>
            <a:off x="549498" y="5040833"/>
            <a:ext cx="6096000" cy="923330"/>
          </a:xfrm>
          <a:prstGeom prst="rect">
            <a:avLst/>
          </a:prstGeom>
        </p:spPr>
        <p:txBody>
          <a:bodyPr>
            <a:spAutoFit/>
          </a:bodyPr>
          <a:lstStyle/>
          <a:p>
            <a:r>
              <a:rPr lang="ru-RU" dirty="0">
                <a:latin typeface="Times New Roman" panose="02020603050405020304" pitchFamily="18" charset="0"/>
                <a:ea typeface="Calibri" panose="020F0502020204030204" pitchFamily="34" charset="0"/>
              </a:rPr>
              <a:t>Рис.3 Начало позднего мела, 90 миллионов лет назад. Столкновение континентальных блоков с островной дугой, образование </a:t>
            </a:r>
            <a:r>
              <a:rPr lang="ru-RU" dirty="0" err="1">
                <a:latin typeface="Times New Roman" panose="02020603050405020304" pitchFamily="18" charset="0"/>
                <a:ea typeface="Calibri" panose="020F0502020204030204" pitchFamily="34" charset="0"/>
              </a:rPr>
              <a:t>Севанского</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офиолитового</a:t>
            </a:r>
            <a:r>
              <a:rPr lang="ru-RU" dirty="0">
                <a:latin typeface="Times New Roman" panose="02020603050405020304" pitchFamily="18" charset="0"/>
                <a:ea typeface="Calibri" panose="020F0502020204030204" pitchFamily="34" charset="0"/>
              </a:rPr>
              <a:t> шва</a:t>
            </a:r>
            <a:endParaRPr lang="ru-RU" dirty="0"/>
          </a:p>
        </p:txBody>
      </p:sp>
      <p:pic>
        <p:nvPicPr>
          <p:cNvPr id="6" name="Рисунок 5" descr="Конец позднего мела 80 миллионов лет назад. Образование Западно-черноморской и Восточно-черноморской впадин."/>
          <p:cNvPicPr/>
          <p:nvPr/>
        </p:nvPicPr>
        <p:blipFill>
          <a:blip r:embed="rId3">
            <a:extLst>
              <a:ext uri="{28A0092B-C50C-407E-A947-70E740481C1C}">
                <a14:useLocalDpi xmlns:a14="http://schemas.microsoft.com/office/drawing/2010/main" val="0"/>
              </a:ext>
            </a:extLst>
          </a:blip>
          <a:srcRect/>
          <a:stretch>
            <a:fillRect/>
          </a:stretch>
        </p:blipFill>
        <p:spPr bwMode="auto">
          <a:xfrm>
            <a:off x="6251575" y="438726"/>
            <a:ext cx="5940425" cy="4451985"/>
          </a:xfrm>
          <a:prstGeom prst="rect">
            <a:avLst/>
          </a:prstGeom>
          <a:noFill/>
          <a:ln>
            <a:noFill/>
          </a:ln>
        </p:spPr>
      </p:pic>
      <p:sp>
        <p:nvSpPr>
          <p:cNvPr id="7" name="Прямоугольник 6"/>
          <p:cNvSpPr/>
          <p:nvPr/>
        </p:nvSpPr>
        <p:spPr>
          <a:xfrm>
            <a:off x="6448023" y="4982740"/>
            <a:ext cx="6096000" cy="981423"/>
          </a:xfrm>
          <a:prstGeom prst="rect">
            <a:avLst/>
          </a:prstGeom>
        </p:spPr>
        <p:txBody>
          <a:bodyPr>
            <a:spAutoFit/>
          </a:bodyPr>
          <a:lstStyle/>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Рис.4 Конец позднего мела 80 миллионов лет назад. Образование Западно-черноморской и Восточно-черноморской впадин.</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307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descr="Конец эоцена, 35 миллионов лет назад. Завершение поглощения коры океана Тетис. Приближение Афро-Аравии"/>
          <p:cNvPicPr/>
          <p:nvPr/>
        </p:nvPicPr>
        <p:blipFill>
          <a:blip r:embed="rId2">
            <a:extLst>
              <a:ext uri="{28A0092B-C50C-407E-A947-70E740481C1C}">
                <a14:useLocalDpi xmlns:a14="http://schemas.microsoft.com/office/drawing/2010/main" val="0"/>
              </a:ext>
            </a:extLst>
          </a:blip>
          <a:srcRect/>
          <a:stretch>
            <a:fillRect/>
          </a:stretch>
        </p:blipFill>
        <p:spPr bwMode="auto">
          <a:xfrm>
            <a:off x="194469" y="568360"/>
            <a:ext cx="5940425" cy="4451985"/>
          </a:xfrm>
          <a:prstGeom prst="rect">
            <a:avLst/>
          </a:prstGeom>
          <a:noFill/>
          <a:ln>
            <a:noFill/>
          </a:ln>
        </p:spPr>
      </p:pic>
      <p:sp>
        <p:nvSpPr>
          <p:cNvPr id="4" name="Прямоугольник 3"/>
          <p:cNvSpPr/>
          <p:nvPr/>
        </p:nvSpPr>
        <p:spPr>
          <a:xfrm>
            <a:off x="155575" y="5168528"/>
            <a:ext cx="6096000" cy="685059"/>
          </a:xfrm>
          <a:prstGeom prst="rect">
            <a:avLst/>
          </a:prstGeom>
        </p:spPr>
        <p:txBody>
          <a:bodyPr>
            <a:spAutoFit/>
          </a:bodyPr>
          <a:lstStyle/>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Рис.5 Конец эоцена, 35 миллионов лет назад. Завершение поглощения коры океана </a:t>
            </a:r>
            <a:r>
              <a:rPr lang="ru-RU" dirty="0" err="1">
                <a:latin typeface="Times New Roman" panose="02020603050405020304" pitchFamily="18" charset="0"/>
                <a:ea typeface="Calibri" panose="020F0502020204030204" pitchFamily="34" charset="0"/>
                <a:cs typeface="Times New Roman" panose="02020603050405020304" pitchFamily="18" charset="0"/>
              </a:rPr>
              <a:t>Тетис</a:t>
            </a:r>
            <a:r>
              <a:rPr lang="ru-RU" dirty="0">
                <a:latin typeface="Times New Roman" panose="02020603050405020304" pitchFamily="18" charset="0"/>
                <a:ea typeface="Calibri" panose="020F0502020204030204" pitchFamily="34" charset="0"/>
                <a:cs typeface="Times New Roman" panose="02020603050405020304" pitchFamily="18" charset="0"/>
              </a:rPr>
              <a:t>. Приближение Афро-Аравии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descr="Олигоцен 34-23 миллиона лет назад. Начало столкновения и скучивания блоков. Начало поднятия Кавказа."/>
          <p:cNvPicPr/>
          <p:nvPr/>
        </p:nvPicPr>
        <p:blipFill>
          <a:blip r:embed="rId3">
            <a:extLst>
              <a:ext uri="{28A0092B-C50C-407E-A947-70E740481C1C}">
                <a14:useLocalDpi xmlns:a14="http://schemas.microsoft.com/office/drawing/2010/main" val="0"/>
              </a:ext>
            </a:extLst>
          </a:blip>
          <a:srcRect/>
          <a:stretch>
            <a:fillRect/>
          </a:stretch>
        </p:blipFill>
        <p:spPr bwMode="auto">
          <a:xfrm>
            <a:off x="6251575" y="419836"/>
            <a:ext cx="5940425" cy="4451985"/>
          </a:xfrm>
          <a:prstGeom prst="rect">
            <a:avLst/>
          </a:prstGeom>
          <a:noFill/>
          <a:ln>
            <a:noFill/>
          </a:ln>
        </p:spPr>
      </p:pic>
      <p:sp>
        <p:nvSpPr>
          <p:cNvPr id="7" name="Прямоугольник 6"/>
          <p:cNvSpPr/>
          <p:nvPr/>
        </p:nvSpPr>
        <p:spPr>
          <a:xfrm>
            <a:off x="6173787" y="5020345"/>
            <a:ext cx="6096000" cy="981423"/>
          </a:xfrm>
          <a:prstGeom prst="rect">
            <a:avLst/>
          </a:prstGeom>
        </p:spPr>
        <p:txBody>
          <a:bodyPr>
            <a:spAutoFit/>
          </a:bodyPr>
          <a:lstStyle/>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Рис.6 Олигоцен, 34-23 миллиона лет назад. Начало столкновения и </a:t>
            </a:r>
            <a:r>
              <a:rPr lang="ru-RU" dirty="0" err="1">
                <a:latin typeface="Times New Roman" panose="02020603050405020304" pitchFamily="18" charset="0"/>
                <a:ea typeface="Calibri" panose="020F0502020204030204" pitchFamily="34" charset="0"/>
                <a:cs typeface="Times New Roman" panose="02020603050405020304" pitchFamily="18" charset="0"/>
              </a:rPr>
              <a:t>скучивания</a:t>
            </a:r>
            <a:r>
              <a:rPr lang="ru-RU" dirty="0">
                <a:latin typeface="Times New Roman" panose="02020603050405020304" pitchFamily="18" charset="0"/>
                <a:ea typeface="Calibri" panose="020F0502020204030204" pitchFamily="34" charset="0"/>
                <a:cs typeface="Times New Roman" panose="02020603050405020304" pitchFamily="18" charset="0"/>
              </a:rPr>
              <a:t> блоков. Начало поднятия Кавказа.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9928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0196" y="553790"/>
            <a:ext cx="9905998" cy="927279"/>
          </a:xfrm>
        </p:spPr>
        <p:txBody>
          <a:bodyPr/>
          <a:lstStyle/>
          <a:p>
            <a:r>
              <a:rPr lang="ru-RU" dirty="0" smtClean="0"/>
              <a:t> А Знаете ли вы?</a:t>
            </a:r>
            <a:endParaRPr lang="ru-RU" dirty="0"/>
          </a:p>
        </p:txBody>
      </p:sp>
      <p:sp>
        <p:nvSpPr>
          <p:cNvPr id="3" name="Объект 2"/>
          <p:cNvSpPr>
            <a:spLocks noGrp="1"/>
          </p:cNvSpPr>
          <p:nvPr>
            <p:ph idx="1"/>
          </p:nvPr>
        </p:nvSpPr>
        <p:spPr>
          <a:xfrm>
            <a:off x="291406" y="927279"/>
            <a:ext cx="11900593" cy="6142149"/>
          </a:xfrm>
        </p:spPr>
        <p:txBody>
          <a:bodyPr>
            <a:normAutofit fontScale="77500" lnSpcReduction="20000"/>
          </a:bodyPr>
          <a:lstStyle/>
          <a:p>
            <a:pPr>
              <a:buFontTx/>
              <a:buChar char="-"/>
            </a:pPr>
            <a:endParaRPr lang="ru-RU" sz="1200" dirty="0" smtClean="0">
              <a:latin typeface="Times New Roman" panose="02020603050405020304" pitchFamily="18" charset="0"/>
              <a:cs typeface="Times New Roman" panose="02020603050405020304" pitchFamily="18" charset="0"/>
            </a:endParaRPr>
          </a:p>
          <a:p>
            <a:pPr>
              <a:buFontTx/>
              <a:buChar char="-"/>
            </a:pPr>
            <a:endParaRPr lang="ru-RU" sz="1200" dirty="0">
              <a:latin typeface="Times New Roman" panose="02020603050405020304" pitchFamily="18" charset="0"/>
              <a:cs typeface="Times New Roman" panose="02020603050405020304" pitchFamily="18" charset="0"/>
            </a:endParaRPr>
          </a:p>
          <a:p>
            <a:pPr>
              <a:buFontTx/>
              <a:buChar char="-"/>
            </a:pPr>
            <a:endParaRPr lang="ru-RU" sz="1200" dirty="0" smtClean="0">
              <a:latin typeface="Times New Roman" panose="02020603050405020304" pitchFamily="18" charset="0"/>
              <a:cs typeface="Times New Roman" panose="02020603050405020304" pitchFamily="18" charset="0"/>
            </a:endParaRPr>
          </a:p>
          <a:p>
            <a:pPr>
              <a:buFontTx/>
              <a:buChar char="-"/>
            </a:pPr>
            <a:endParaRPr lang="ru-RU" sz="1200" dirty="0" smtClean="0">
              <a:latin typeface="Times New Roman" panose="02020603050405020304" pitchFamily="18" charset="0"/>
              <a:cs typeface="Times New Roman" panose="02020603050405020304" pitchFamily="18" charset="0"/>
            </a:endParaRPr>
          </a:p>
          <a:p>
            <a:pPr marL="0" indent="0">
              <a:buNone/>
            </a:pPr>
            <a:endParaRPr lang="ru-RU" sz="1500" dirty="0" smtClean="0">
              <a:latin typeface="Times New Roman" panose="02020603050405020304" pitchFamily="18" charset="0"/>
              <a:cs typeface="Times New Roman" panose="02020603050405020304" pitchFamily="18" charset="0"/>
            </a:endParaRPr>
          </a:p>
          <a:p>
            <a:pPr marL="0" indent="0">
              <a:buNone/>
            </a:pPr>
            <a:endParaRPr lang="ru-RU" sz="1500" dirty="0" smtClean="0">
              <a:latin typeface="Times New Roman" panose="02020603050405020304" pitchFamily="18" charset="0"/>
              <a:cs typeface="Times New Roman" panose="02020603050405020304" pitchFamily="18" charset="0"/>
            </a:endParaRPr>
          </a:p>
          <a:p>
            <a:pPr marL="0" indent="0">
              <a:buNone/>
            </a:pPr>
            <a:r>
              <a:rPr lang="ru-RU" sz="1900" dirty="0" smtClean="0">
                <a:latin typeface="Times New Roman" panose="02020603050405020304" pitchFamily="18" charset="0"/>
                <a:cs typeface="Times New Roman" panose="02020603050405020304" pitchFamily="18" charset="0"/>
              </a:rPr>
              <a:t>-Что </a:t>
            </a:r>
            <a:r>
              <a:rPr lang="ru-RU" sz="1900" dirty="0">
                <a:effectLst/>
                <a:latin typeface="Times New Roman" panose="02020603050405020304" pitchFamily="18" charset="0"/>
                <a:cs typeface="Times New Roman" panose="02020603050405020304" pitchFamily="18" charset="0"/>
              </a:rPr>
              <a:t>с</a:t>
            </a:r>
            <a:r>
              <a:rPr lang="ru-RU" sz="1900" dirty="0" smtClean="0">
                <a:effectLst/>
                <a:latin typeface="Times New Roman" panose="02020603050405020304" pitchFamily="18" charset="0"/>
                <a:cs typeface="Times New Roman" panose="02020603050405020304" pitchFamily="18" charset="0"/>
              </a:rPr>
              <a:t>амая </a:t>
            </a:r>
            <a:r>
              <a:rPr lang="ru-RU" sz="1900" dirty="0">
                <a:effectLst/>
                <a:latin typeface="Times New Roman" panose="02020603050405020304" pitchFamily="18" charset="0"/>
                <a:cs typeface="Times New Roman" panose="02020603050405020304" pitchFamily="18" charset="0"/>
              </a:rPr>
              <a:t>маленькая </a:t>
            </a:r>
            <a:r>
              <a:rPr lang="ru-RU" sz="1900" dirty="0" smtClean="0">
                <a:effectLst/>
                <a:latin typeface="Times New Roman" panose="02020603050405020304" pitchFamily="18" charset="0"/>
                <a:cs typeface="Times New Roman" panose="02020603050405020304" pitchFamily="18" charset="0"/>
              </a:rPr>
              <a:t>акула</a:t>
            </a:r>
          </a:p>
          <a:p>
            <a:pPr marL="0" indent="0">
              <a:buNone/>
            </a:pPr>
            <a:r>
              <a:rPr lang="ru-RU" sz="1900" dirty="0" smtClean="0">
                <a:effectLst/>
                <a:latin typeface="Times New Roman" panose="02020603050405020304" pitchFamily="18" charset="0"/>
                <a:cs typeface="Times New Roman" panose="02020603050405020304" pitchFamily="18" charset="0"/>
              </a:rPr>
              <a:t> </a:t>
            </a:r>
            <a:r>
              <a:rPr lang="ru-RU" sz="1900" dirty="0">
                <a:effectLst/>
                <a:latin typeface="Times New Roman" panose="02020603050405020304" pitchFamily="18" charset="0"/>
                <a:cs typeface="Times New Roman" panose="02020603050405020304" pitchFamily="18" charset="0"/>
              </a:rPr>
              <a:t>(глубоководная </a:t>
            </a:r>
            <a:r>
              <a:rPr lang="ru-RU" sz="1900" dirty="0" smtClean="0">
                <a:effectLst/>
                <a:latin typeface="Times New Roman" panose="02020603050405020304" pitchFamily="18" charset="0"/>
                <a:cs typeface="Times New Roman" panose="02020603050405020304" pitchFamily="18" charset="0"/>
              </a:rPr>
              <a:t>мелкая</a:t>
            </a:r>
          </a:p>
          <a:p>
            <a:pPr marL="0" indent="0">
              <a:buNone/>
            </a:pPr>
            <a:r>
              <a:rPr lang="ru-RU" sz="1900" dirty="0" smtClean="0">
                <a:effectLst/>
                <a:latin typeface="Times New Roman" panose="02020603050405020304" pitchFamily="18" charset="0"/>
                <a:cs typeface="Times New Roman" panose="02020603050405020304" pitchFamily="18" charset="0"/>
              </a:rPr>
              <a:t> акула) длиной </a:t>
            </a:r>
            <a:r>
              <a:rPr lang="ru-RU" sz="1900" dirty="0">
                <a:effectLst/>
                <a:latin typeface="Times New Roman" panose="02020603050405020304" pitchFamily="18" charset="0"/>
                <a:cs typeface="Times New Roman" panose="02020603050405020304" pitchFamily="18" charset="0"/>
              </a:rPr>
              <a:t>всего 15-17 </a:t>
            </a:r>
            <a:r>
              <a:rPr lang="ru-RU" sz="1900" dirty="0" smtClean="0">
                <a:effectLst/>
                <a:latin typeface="Times New Roman" panose="02020603050405020304" pitchFamily="18" charset="0"/>
                <a:cs typeface="Times New Roman" panose="02020603050405020304" pitchFamily="18" charset="0"/>
              </a:rPr>
              <a:t>сантиметров,</a:t>
            </a:r>
          </a:p>
          <a:p>
            <a:pPr marL="0" indent="0">
              <a:buNone/>
            </a:pPr>
            <a:r>
              <a:rPr lang="ru-RU" sz="1900" dirty="0" smtClean="0">
                <a:effectLst/>
                <a:latin typeface="Times New Roman" panose="02020603050405020304" pitchFamily="18" charset="0"/>
                <a:cs typeface="Times New Roman" panose="02020603050405020304" pitchFamily="18" charset="0"/>
              </a:rPr>
              <a:t>а </a:t>
            </a:r>
            <a:r>
              <a:rPr lang="ru-RU" sz="1900" dirty="0">
                <a:effectLst/>
                <a:latin typeface="Times New Roman" panose="02020603050405020304" pitchFamily="18" charset="0"/>
                <a:cs typeface="Times New Roman" panose="02020603050405020304" pitchFamily="18" charset="0"/>
              </a:rPr>
              <a:t>самая большая акула достигает 20 </a:t>
            </a:r>
            <a:r>
              <a:rPr lang="ru-RU" sz="1900" dirty="0" smtClean="0">
                <a:effectLst/>
                <a:latin typeface="Times New Roman" panose="02020603050405020304" pitchFamily="18" charset="0"/>
                <a:cs typeface="Times New Roman" panose="02020603050405020304" pitchFamily="18" charset="0"/>
              </a:rPr>
              <a:t>метров</a:t>
            </a:r>
          </a:p>
          <a:p>
            <a:pPr marL="0" indent="0">
              <a:buNone/>
            </a:pPr>
            <a:r>
              <a:rPr lang="ru-RU" sz="1900" dirty="0" smtClean="0">
                <a:effectLst/>
                <a:latin typeface="Times New Roman" panose="02020603050405020304" pitchFamily="18" charset="0"/>
                <a:cs typeface="Times New Roman" panose="02020603050405020304" pitchFamily="18" charset="0"/>
              </a:rPr>
              <a:t>(</a:t>
            </a:r>
            <a:r>
              <a:rPr lang="ru-RU" sz="1900" dirty="0">
                <a:effectLst/>
                <a:latin typeface="Times New Roman" panose="02020603050405020304" pitchFamily="18" charset="0"/>
                <a:cs typeface="Times New Roman" panose="02020603050405020304" pitchFamily="18" charset="0"/>
              </a:rPr>
              <a:t>Китовая акула</a:t>
            </a:r>
            <a:r>
              <a:rPr lang="ru-RU" sz="1900" dirty="0" smtClean="0">
                <a:effectLst/>
                <a:latin typeface="Times New Roman" panose="02020603050405020304" pitchFamily="18" charset="0"/>
                <a:cs typeface="Times New Roman" panose="02020603050405020304" pitchFamily="18" charset="0"/>
              </a:rPr>
              <a:t>).</a:t>
            </a:r>
          </a:p>
          <a:p>
            <a:pPr>
              <a:buFontTx/>
              <a:buChar char="-"/>
            </a:pPr>
            <a:endParaRPr lang="ru-RU" sz="1200" dirty="0" smtClean="0">
              <a:effectLst/>
              <a:latin typeface="Times New Roman" panose="02020603050405020304" pitchFamily="18" charset="0"/>
              <a:cs typeface="Times New Roman" panose="02020603050405020304" pitchFamily="18" charset="0"/>
            </a:endParaRPr>
          </a:p>
          <a:p>
            <a:pPr marL="180000">
              <a:buFontTx/>
              <a:buChar char="-"/>
            </a:pPr>
            <a:endParaRPr lang="ru-RU" sz="1600" dirty="0">
              <a:effectLst/>
              <a:latin typeface="Times New Roman" panose="02020603050405020304" pitchFamily="18" charset="0"/>
              <a:cs typeface="Times New Roman" panose="02020603050405020304" pitchFamily="18" charset="0"/>
            </a:endParaRPr>
          </a:p>
          <a:p>
            <a:pPr marL="180000" indent="0">
              <a:buNone/>
            </a:pPr>
            <a:r>
              <a:rPr lang="ru-RU" sz="1600" dirty="0" smtClean="0">
                <a:effectLst/>
                <a:latin typeface="Times New Roman" panose="02020603050405020304" pitchFamily="18" charset="0"/>
                <a:cs typeface="Times New Roman" panose="02020603050405020304" pitchFamily="18" charset="0"/>
              </a:rPr>
              <a:t>																		</a:t>
            </a:r>
            <a:r>
              <a:rPr lang="ru-RU" sz="1900" dirty="0" smtClean="0">
                <a:effectLst/>
                <a:latin typeface="Times New Roman" panose="02020603050405020304" pitchFamily="18" charset="0"/>
                <a:cs typeface="Times New Roman" panose="02020603050405020304" pitchFamily="18" charset="0"/>
              </a:rPr>
              <a:t>- Все </a:t>
            </a:r>
            <a:r>
              <a:rPr lang="ru-RU" sz="1900" dirty="0">
                <a:effectLst/>
                <a:latin typeface="Times New Roman" panose="02020603050405020304" pitchFamily="18" charset="0"/>
                <a:cs typeface="Times New Roman" panose="02020603050405020304" pitchFamily="18" charset="0"/>
              </a:rPr>
              <a:t>акулы хищники с острыми </a:t>
            </a:r>
            <a:r>
              <a:rPr lang="ru-RU" sz="1900" dirty="0" smtClean="0">
                <a:effectLst/>
                <a:latin typeface="Times New Roman" panose="02020603050405020304" pitchFamily="18" charset="0"/>
                <a:cs typeface="Times New Roman" panose="02020603050405020304" pitchFamily="18" charset="0"/>
              </a:rPr>
              <a:t>																					    зубами</a:t>
            </a:r>
            <a:r>
              <a:rPr lang="ru-RU" sz="1900" dirty="0">
                <a:effectLst/>
                <a:latin typeface="Times New Roman" panose="02020603050405020304" pitchFamily="18" charset="0"/>
                <a:cs typeface="Times New Roman" panose="02020603050405020304" pitchFamily="18" charset="0"/>
              </a:rPr>
              <a:t>, </a:t>
            </a:r>
            <a:endParaRPr lang="ru-RU" sz="1900" dirty="0" smtClean="0">
              <a:effectLst/>
              <a:latin typeface="Times New Roman" panose="02020603050405020304" pitchFamily="18" charset="0"/>
              <a:cs typeface="Times New Roman" panose="02020603050405020304" pitchFamily="18" charset="0"/>
            </a:endParaRPr>
          </a:p>
          <a:p>
            <a:pPr marL="180000" indent="0">
              <a:buNone/>
            </a:pPr>
            <a:r>
              <a:rPr lang="ru-RU" sz="1900" dirty="0" smtClean="0">
                <a:effectLst/>
                <a:latin typeface="Times New Roman" panose="02020603050405020304" pitchFamily="18" charset="0"/>
                <a:cs typeface="Times New Roman" panose="02020603050405020304" pitchFamily="18" charset="0"/>
              </a:rPr>
              <a:t>																</a:t>
            </a:r>
            <a:r>
              <a:rPr lang="ru-RU" sz="1900" dirty="0">
                <a:effectLst/>
                <a:latin typeface="Times New Roman" panose="02020603050405020304" pitchFamily="18" charset="0"/>
                <a:cs typeface="Times New Roman" panose="02020603050405020304" pitchFamily="18" charset="0"/>
              </a:rPr>
              <a:t> </a:t>
            </a:r>
            <a:r>
              <a:rPr lang="ru-RU" sz="1900" dirty="0" smtClean="0">
                <a:effectLst/>
                <a:latin typeface="Times New Roman" panose="02020603050405020304" pitchFamily="18" charset="0"/>
                <a:cs typeface="Times New Roman" panose="02020603050405020304" pitchFamily="18" charset="0"/>
              </a:rPr>
              <a:t>                         но существуют три </a:t>
            </a:r>
            <a:r>
              <a:rPr lang="ru-RU" sz="1900" dirty="0">
                <a:effectLst/>
                <a:latin typeface="Times New Roman" panose="02020603050405020304" pitchFamily="18" charset="0"/>
                <a:cs typeface="Times New Roman" panose="02020603050405020304" pitchFamily="18" charset="0"/>
              </a:rPr>
              <a:t>вида акул</a:t>
            </a:r>
            <a:r>
              <a:rPr lang="ru-RU" sz="1900" dirty="0" smtClean="0">
                <a:effectLst/>
                <a:latin typeface="Times New Roman" panose="02020603050405020304" pitchFamily="18" charset="0"/>
                <a:cs typeface="Times New Roman" panose="02020603050405020304" pitchFamily="18" charset="0"/>
              </a:rPr>
              <a:t>,</a:t>
            </a:r>
          </a:p>
          <a:p>
            <a:pPr marL="180000" indent="0">
              <a:buNone/>
            </a:pPr>
            <a:r>
              <a:rPr lang="ru-RU" sz="1900" dirty="0" smtClean="0">
                <a:effectLst/>
                <a:latin typeface="Times New Roman" panose="02020603050405020304" pitchFamily="18" charset="0"/>
                <a:cs typeface="Times New Roman" panose="02020603050405020304" pitchFamily="18" charset="0"/>
              </a:rPr>
              <a:t>																		        которые </a:t>
            </a:r>
            <a:r>
              <a:rPr lang="ru-RU" sz="1900" dirty="0">
                <a:effectLst/>
                <a:latin typeface="Times New Roman" panose="02020603050405020304" pitchFamily="18" charset="0"/>
                <a:cs typeface="Times New Roman" panose="02020603050405020304" pitchFamily="18" charset="0"/>
              </a:rPr>
              <a:t>питаются только </a:t>
            </a:r>
            <a:r>
              <a:rPr lang="en-US" sz="1900" dirty="0">
                <a:effectLst/>
                <a:latin typeface="Times New Roman" panose="02020603050405020304" pitchFamily="18" charset="0"/>
                <a:cs typeface="Times New Roman" panose="02020603050405020304" pitchFamily="18" charset="0"/>
              </a:rPr>
              <a:t>	</a:t>
            </a:r>
            <a:r>
              <a:rPr lang="en-US" sz="1900" dirty="0" smtClean="0">
                <a:effectLst/>
                <a:latin typeface="Times New Roman" panose="02020603050405020304" pitchFamily="18" charset="0"/>
                <a:cs typeface="Times New Roman" panose="02020603050405020304" pitchFamily="18" charset="0"/>
              </a:rPr>
              <a:t>																					</a:t>
            </a:r>
            <a:r>
              <a:rPr lang="ru-RU" sz="1900" dirty="0" smtClean="0">
                <a:effectLst/>
                <a:latin typeface="Times New Roman" panose="02020603050405020304" pitchFamily="18" charset="0"/>
                <a:cs typeface="Times New Roman" panose="02020603050405020304" pitchFamily="18" charset="0"/>
              </a:rPr>
              <a:t>планктоном — </a:t>
            </a:r>
          </a:p>
          <a:p>
            <a:pPr marL="180000" indent="0">
              <a:buNone/>
            </a:pPr>
            <a:r>
              <a:rPr lang="ru-RU" sz="1900" dirty="0" smtClean="0">
                <a:effectLst/>
                <a:latin typeface="Times New Roman" panose="02020603050405020304" pitchFamily="18" charset="0"/>
                <a:cs typeface="Times New Roman" panose="02020603050405020304" pitchFamily="18" charset="0"/>
              </a:rPr>
              <a:t>																		  китовая, гигантская и большеротая.</a:t>
            </a:r>
          </a:p>
          <a:p>
            <a:pPr marL="0" indent="0">
              <a:buNone/>
            </a:pPr>
            <a:endParaRPr lang="ru-RU" sz="1600" dirty="0" smtClean="0">
              <a:effectLst/>
              <a:latin typeface="Times New Roman" panose="02020603050405020304" pitchFamily="18" charset="0"/>
              <a:cs typeface="Times New Roman" panose="02020603050405020304" pitchFamily="18" charset="0"/>
            </a:endParaRPr>
          </a:p>
          <a:p>
            <a:pPr>
              <a:buFontTx/>
              <a:buChar char="-"/>
            </a:pPr>
            <a:r>
              <a:rPr lang="ru-RU" sz="1900" dirty="0" smtClean="0">
                <a:effectLst/>
                <a:latin typeface="Times New Roman" panose="02020603050405020304" pitchFamily="18" charset="0"/>
                <a:cs typeface="Times New Roman" panose="02020603050405020304" pitchFamily="18" charset="0"/>
              </a:rPr>
              <a:t>Несмотря </a:t>
            </a:r>
            <a:r>
              <a:rPr lang="ru-RU" sz="1900" dirty="0">
                <a:effectLst/>
                <a:latin typeface="Times New Roman" panose="02020603050405020304" pitchFamily="18" charset="0"/>
                <a:cs typeface="Times New Roman" panose="02020603050405020304" pitchFamily="18" charset="0"/>
              </a:rPr>
              <a:t>на свою кровожадность и устрашающий вид, акулы очень редко нападают на людей (больше людей погибает </a:t>
            </a:r>
            <a:endParaRPr lang="en-US" sz="1900" dirty="0" smtClean="0">
              <a:effectLst/>
              <a:latin typeface="Times New Roman" panose="02020603050405020304" pitchFamily="18" charset="0"/>
              <a:cs typeface="Times New Roman" panose="02020603050405020304" pitchFamily="18" charset="0"/>
            </a:endParaRPr>
          </a:p>
          <a:p>
            <a:pPr marL="0" indent="0">
              <a:buNone/>
            </a:pPr>
            <a:r>
              <a:rPr lang="ru-RU" sz="1900" dirty="0" smtClean="0">
                <a:effectLst/>
                <a:latin typeface="Times New Roman" panose="02020603050405020304" pitchFamily="18" charset="0"/>
                <a:cs typeface="Times New Roman" panose="02020603050405020304" pitchFamily="18" charset="0"/>
              </a:rPr>
              <a:t>от </a:t>
            </a:r>
            <a:r>
              <a:rPr lang="ru-RU" sz="1900" dirty="0">
                <a:effectLst/>
                <a:latin typeface="Times New Roman" panose="02020603050405020304" pitchFamily="18" charset="0"/>
                <a:cs typeface="Times New Roman" panose="02020603050405020304" pitchFamily="18" charset="0"/>
              </a:rPr>
              <a:t>удара молнии</a:t>
            </a:r>
            <a:r>
              <a:rPr lang="ru-RU" sz="1900" dirty="0" smtClean="0">
                <a:effectLst/>
                <a:latin typeface="Times New Roman" panose="02020603050405020304" pitchFamily="18" charset="0"/>
                <a:cs typeface="Times New Roman" panose="02020603050405020304" pitchFamily="18" charset="0"/>
              </a:rPr>
              <a:t>).</a:t>
            </a:r>
          </a:p>
          <a:p>
            <a:endParaRPr lang="ru-RU" sz="1600" dirty="0">
              <a:effectLst/>
            </a:endParaRPr>
          </a:p>
          <a:p>
            <a:pPr>
              <a:buFontTx/>
              <a:buChar char="-"/>
            </a:pPr>
            <a:endParaRPr lang="ru-RU" sz="1600" dirty="0" smtClean="0">
              <a:effectLst/>
              <a:latin typeface="Times New Roman" panose="02020603050405020304" pitchFamily="18" charset="0"/>
              <a:cs typeface="Times New Roman" panose="02020603050405020304" pitchFamily="18" charset="0"/>
            </a:endParaRPr>
          </a:p>
          <a:p>
            <a:pPr marL="0" indent="0">
              <a:buNone/>
            </a:pPr>
            <a:endParaRPr lang="ru-RU" dirty="0" smtClean="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9086" y="728001"/>
            <a:ext cx="3563609" cy="2550017"/>
          </a:xfrm>
          <a:prstGeom prst="rect">
            <a:avLst/>
          </a:prstGeom>
        </p:spPr>
      </p:pic>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b="35634"/>
          <a:stretch/>
        </p:blipFill>
        <p:spPr>
          <a:xfrm>
            <a:off x="4744179" y="1226251"/>
            <a:ext cx="3218079" cy="1553516"/>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133" y="3469714"/>
            <a:ext cx="2861185" cy="1611067"/>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5745" y="3464763"/>
            <a:ext cx="2076869" cy="1620971"/>
          </a:xfrm>
          <a:prstGeom prst="rect">
            <a:avLst/>
          </a:prstGeom>
        </p:spPr>
      </p:pic>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3385" y="3464763"/>
            <a:ext cx="2343955" cy="1757966"/>
          </a:xfrm>
          <a:prstGeom prst="rect">
            <a:avLst/>
          </a:prstGeom>
        </p:spPr>
      </p:pic>
    </p:spTree>
    <p:extLst>
      <p:ext uri="{BB962C8B-B14F-4D97-AF65-F5344CB8AC3E}">
        <p14:creationId xmlns:p14="http://schemas.microsoft.com/office/powerpoint/2010/main" val="17664523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 Конец миоцена, 12 миллионов лет назад. Образование Кавказских гор."/>
          <p:cNvPicPr/>
          <p:nvPr/>
        </p:nvPicPr>
        <p:blipFill>
          <a:blip r:embed="rId2">
            <a:extLst>
              <a:ext uri="{28A0092B-C50C-407E-A947-70E740481C1C}">
                <a14:useLocalDpi xmlns:a14="http://schemas.microsoft.com/office/drawing/2010/main" val="0"/>
              </a:ext>
            </a:extLst>
          </a:blip>
          <a:srcRect/>
          <a:stretch>
            <a:fillRect/>
          </a:stretch>
        </p:blipFill>
        <p:spPr bwMode="auto">
          <a:xfrm>
            <a:off x="253798" y="391638"/>
            <a:ext cx="5940425" cy="4451985"/>
          </a:xfrm>
          <a:prstGeom prst="rect">
            <a:avLst/>
          </a:prstGeom>
          <a:noFill/>
          <a:ln>
            <a:noFill/>
          </a:ln>
        </p:spPr>
      </p:pic>
      <p:sp>
        <p:nvSpPr>
          <p:cNvPr id="4" name="Прямоугольник 3"/>
          <p:cNvSpPr/>
          <p:nvPr/>
        </p:nvSpPr>
        <p:spPr>
          <a:xfrm>
            <a:off x="253798" y="5159970"/>
            <a:ext cx="6096000" cy="685059"/>
          </a:xfrm>
          <a:prstGeom prst="rect">
            <a:avLst/>
          </a:prstGeom>
        </p:spPr>
        <p:txBody>
          <a:bodyPr>
            <a:spAutoFit/>
          </a:bodyPr>
          <a:lstStyle/>
          <a:p>
            <a:pPr>
              <a:lnSpc>
                <a:spcPct val="107000"/>
              </a:lnSpc>
              <a:spcAft>
                <a:spcPts val="800"/>
              </a:spcAft>
            </a:pPr>
            <a:r>
              <a:rPr lang="ru-RU">
                <a:latin typeface="Times New Roman" panose="02020603050405020304" pitchFamily="18" charset="0"/>
                <a:ea typeface="Calibri" panose="020F0502020204030204" pitchFamily="34" charset="0"/>
                <a:cs typeface="Times New Roman" panose="02020603050405020304" pitchFamily="18" charset="0"/>
              </a:rPr>
              <a:t>Рис.7 Конец миоцена, 12 миллионов лет назад. </a:t>
            </a:r>
            <a:r>
              <a:rPr lang="ru-RU" dirty="0">
                <a:latin typeface="Times New Roman" panose="02020603050405020304" pitchFamily="18" charset="0"/>
                <a:ea typeface="Calibri" panose="020F0502020204030204" pitchFamily="34" charset="0"/>
                <a:cs typeface="Times New Roman" panose="02020603050405020304" pitchFamily="18" charset="0"/>
              </a:rPr>
              <a:t>Образование Кавказских гор.</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descr="http://stepnoy-sledopyt.narod.ru/kavkaz/vid.jpg"/>
          <p:cNvPicPr/>
          <p:nvPr/>
        </p:nvPicPr>
        <p:blipFill>
          <a:blip r:embed="rId3">
            <a:extLst>
              <a:ext uri="{28A0092B-C50C-407E-A947-70E740481C1C}">
                <a14:useLocalDpi xmlns:a14="http://schemas.microsoft.com/office/drawing/2010/main" val="0"/>
              </a:ext>
            </a:extLst>
          </a:blip>
          <a:srcRect/>
          <a:stretch>
            <a:fillRect/>
          </a:stretch>
        </p:blipFill>
        <p:spPr bwMode="auto">
          <a:xfrm>
            <a:off x="6194223" y="637096"/>
            <a:ext cx="5997777" cy="3961068"/>
          </a:xfrm>
          <a:prstGeom prst="rect">
            <a:avLst/>
          </a:prstGeom>
          <a:noFill/>
          <a:ln>
            <a:noFill/>
          </a:ln>
        </p:spPr>
      </p:pic>
    </p:spTree>
    <p:extLst>
      <p:ext uri="{BB962C8B-B14F-4D97-AF65-F5344CB8AC3E}">
        <p14:creationId xmlns:p14="http://schemas.microsoft.com/office/powerpoint/2010/main" val="1497600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Tree>
    <p:extLst>
      <p:ext uri="{BB962C8B-B14F-4D97-AF65-F5344CB8AC3E}">
        <p14:creationId xmlns:p14="http://schemas.microsoft.com/office/powerpoint/2010/main" val="1563365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2731" y="268309"/>
            <a:ext cx="8510273" cy="884350"/>
          </a:xfrm>
        </p:spPr>
        <p:txBody>
          <a:bodyPr>
            <a:normAutofit/>
          </a:bodyPr>
          <a:lstStyle/>
          <a:p>
            <a:r>
              <a:rPr lang="ru-RU" sz="1600" dirty="0" smtClean="0">
                <a:solidFill>
                  <a:schemeClr val="tx1"/>
                </a:solidFill>
                <a:effectLst/>
              </a:rPr>
              <a:t>-В </a:t>
            </a:r>
            <a:r>
              <a:rPr lang="ru-RU" sz="1600" dirty="0">
                <a:solidFill>
                  <a:schemeClr val="tx1"/>
                </a:solidFill>
                <a:effectLst/>
              </a:rPr>
              <a:t>некоторых странах акулу употребляют в пищу. </a:t>
            </a:r>
            <a:r>
              <a:rPr lang="ru-RU" dirty="0">
                <a:effectLst/>
              </a:rPr>
              <a:t/>
            </a:r>
            <a:br>
              <a:rPr lang="ru-RU" dirty="0">
                <a:effectLst/>
              </a:rPr>
            </a:br>
            <a:endParaRPr lang="ru-RU" dirty="0"/>
          </a:p>
        </p:txBody>
      </p:sp>
      <p:sp>
        <p:nvSpPr>
          <p:cNvPr id="3" name="Объект 2"/>
          <p:cNvSpPr>
            <a:spLocks noGrp="1"/>
          </p:cNvSpPr>
          <p:nvPr>
            <p:ph idx="1"/>
          </p:nvPr>
        </p:nvSpPr>
        <p:spPr>
          <a:xfrm>
            <a:off x="272731" y="0"/>
            <a:ext cx="11352599" cy="6058120"/>
          </a:xfrm>
        </p:spPr>
        <p:txBody>
          <a:bodyPr/>
          <a:lstStyle/>
          <a:p>
            <a:pPr marL="0" indent="0">
              <a:buNone/>
            </a:pPr>
            <a:endParaRPr lang="ru-RU" sz="1400" dirty="0" smtClean="0">
              <a:effectLst/>
            </a:endParaRPr>
          </a:p>
          <a:p>
            <a:pPr marL="0" indent="0">
              <a:buNone/>
            </a:pPr>
            <a:r>
              <a:rPr lang="ru-RU" sz="1400" dirty="0" smtClean="0">
                <a:effectLst/>
                <a:latin typeface="Times New Roman" panose="02020603050405020304" pitchFamily="18" charset="0"/>
                <a:cs typeface="Times New Roman" panose="02020603050405020304" pitchFamily="18" charset="0"/>
              </a:rPr>
              <a:t>В </a:t>
            </a:r>
            <a:r>
              <a:rPr lang="ru-RU" sz="1400" dirty="0">
                <a:effectLst/>
                <a:latin typeface="Times New Roman" panose="02020603050405020304" pitchFamily="18" charset="0"/>
                <a:cs typeface="Times New Roman" panose="02020603050405020304" pitchFamily="18" charset="0"/>
              </a:rPr>
              <a:t>Китае уже много веков </a:t>
            </a:r>
            <a:endParaRPr lang="ru-RU" sz="1400" dirty="0" smtClean="0">
              <a:effectLst/>
              <a:latin typeface="Times New Roman" panose="02020603050405020304" pitchFamily="18" charset="0"/>
              <a:cs typeface="Times New Roman" panose="02020603050405020304" pitchFamily="18" charset="0"/>
            </a:endParaRPr>
          </a:p>
          <a:p>
            <a:pPr marL="0" indent="0">
              <a:buNone/>
            </a:pPr>
            <a:r>
              <a:rPr lang="ru-RU" sz="1400" dirty="0" smtClean="0">
                <a:effectLst/>
                <a:latin typeface="Times New Roman" panose="02020603050405020304" pitchFamily="18" charset="0"/>
                <a:cs typeface="Times New Roman" panose="02020603050405020304" pitchFamily="18" charset="0"/>
              </a:rPr>
              <a:t>готовят </a:t>
            </a:r>
            <a:r>
              <a:rPr lang="ru-RU" sz="1400" dirty="0">
                <a:effectLst/>
                <a:latin typeface="Times New Roman" panose="02020603050405020304" pitchFamily="18" charset="0"/>
                <a:cs typeface="Times New Roman" panose="02020603050405020304" pitchFamily="18" charset="0"/>
              </a:rPr>
              <a:t>суп из акульих плавников, </a:t>
            </a:r>
            <a:endParaRPr lang="ru-RU" sz="1400" dirty="0" smtClean="0">
              <a:effectLst/>
              <a:latin typeface="Times New Roman" panose="02020603050405020304" pitchFamily="18" charset="0"/>
              <a:cs typeface="Times New Roman" panose="02020603050405020304" pitchFamily="18" charset="0"/>
            </a:endParaRPr>
          </a:p>
          <a:p>
            <a:pPr marL="0" indent="0">
              <a:buNone/>
            </a:pPr>
            <a:r>
              <a:rPr lang="ru-RU" sz="1400" dirty="0" smtClean="0">
                <a:effectLst/>
                <a:latin typeface="Times New Roman" panose="02020603050405020304" pitchFamily="18" charset="0"/>
                <a:cs typeface="Times New Roman" panose="02020603050405020304" pitchFamily="18" charset="0"/>
              </a:rPr>
              <a:t>а </a:t>
            </a:r>
            <a:r>
              <a:rPr lang="ru-RU" sz="1400" dirty="0">
                <a:effectLst/>
                <a:latin typeface="Times New Roman" panose="02020603050405020304" pitchFamily="18" charset="0"/>
                <a:cs typeface="Times New Roman" panose="02020603050405020304" pitchFamily="18" charset="0"/>
              </a:rPr>
              <a:t>в некоторых странах </a:t>
            </a:r>
            <a:endParaRPr lang="ru-RU" sz="1400" dirty="0" smtClean="0">
              <a:effectLst/>
              <a:latin typeface="Times New Roman" panose="02020603050405020304" pitchFamily="18" charset="0"/>
              <a:cs typeface="Times New Roman" panose="02020603050405020304" pitchFamily="18" charset="0"/>
            </a:endParaRPr>
          </a:p>
          <a:p>
            <a:pPr marL="0" indent="0">
              <a:buNone/>
            </a:pPr>
            <a:r>
              <a:rPr lang="ru-RU" sz="1400" dirty="0" smtClean="0">
                <a:effectLst/>
                <a:latin typeface="Times New Roman" panose="02020603050405020304" pitchFamily="18" charset="0"/>
                <a:cs typeface="Times New Roman" panose="02020603050405020304" pitchFamily="18" charset="0"/>
              </a:rPr>
              <a:t>деликатесом </a:t>
            </a:r>
            <a:r>
              <a:rPr lang="ru-RU" sz="1400" dirty="0">
                <a:effectLst/>
                <a:latin typeface="Times New Roman" panose="02020603050405020304" pitchFamily="18" charset="0"/>
                <a:cs typeface="Times New Roman" panose="02020603050405020304" pitchFamily="18" charset="0"/>
              </a:rPr>
              <a:t>считается </a:t>
            </a:r>
            <a:r>
              <a:rPr lang="ru-RU" sz="1400" dirty="0" err="1" smtClean="0">
                <a:effectLst/>
                <a:latin typeface="Times New Roman" panose="02020603050405020304" pitchFamily="18" charset="0"/>
                <a:cs typeface="Times New Roman" panose="02020603050405020304" pitchFamily="18" charset="0"/>
              </a:rPr>
              <a:t>Хакарл</a:t>
            </a:r>
            <a:r>
              <a:rPr lang="ru-RU" sz="1400" dirty="0" smtClean="0">
                <a:effectLst/>
                <a:latin typeface="Times New Roman" panose="02020603050405020304" pitchFamily="18" charset="0"/>
                <a:cs typeface="Times New Roman" panose="02020603050405020304" pitchFamily="18" charset="0"/>
              </a:rPr>
              <a:t> </a:t>
            </a:r>
          </a:p>
          <a:p>
            <a:pPr marL="0" indent="0">
              <a:buNone/>
            </a:pPr>
            <a:r>
              <a:rPr lang="ru-RU" sz="1400" dirty="0" smtClean="0">
                <a:effectLst/>
                <a:latin typeface="Times New Roman" panose="02020603050405020304" pitchFamily="18" charset="0"/>
                <a:cs typeface="Times New Roman" panose="02020603050405020304" pitchFamily="18" charset="0"/>
              </a:rPr>
              <a:t>(гнилое мясо акулы).</a:t>
            </a:r>
          </a:p>
          <a:p>
            <a:endParaRPr lang="ru-RU" dirty="0">
              <a:effectLst/>
            </a:endParaRPr>
          </a:p>
          <a:p>
            <a:pPr marL="0" indent="0">
              <a:buNone/>
            </a:pPr>
            <a:endParaRPr lang="ru-RU" dirty="0" smtClean="0">
              <a:effectLst/>
            </a:endParaRPr>
          </a:p>
          <a:p>
            <a:pPr marL="0" indent="0">
              <a:buNone/>
            </a:pPr>
            <a:r>
              <a:rPr lang="ru-RU" sz="1600" dirty="0" smtClean="0">
                <a:effectLst/>
              </a:rPr>
              <a:t>- </a:t>
            </a:r>
            <a:r>
              <a:rPr lang="ru-RU" sz="1600" dirty="0" smtClean="0">
                <a:effectLst/>
                <a:latin typeface="Times New Roman" panose="02020603050405020304" pitchFamily="18" charset="0"/>
                <a:cs typeface="Times New Roman" panose="02020603050405020304" pitchFamily="18" charset="0"/>
              </a:rPr>
              <a:t>В </a:t>
            </a:r>
            <a:r>
              <a:rPr lang="ru-RU" sz="1600" dirty="0">
                <a:effectLst/>
                <a:latin typeface="Times New Roman" panose="02020603050405020304" pitchFamily="18" charset="0"/>
                <a:cs typeface="Times New Roman" panose="02020603050405020304" pitchFamily="18" charset="0"/>
              </a:rPr>
              <a:t>Новой Зеландии есть вид акул </a:t>
            </a:r>
            <a:endParaRPr lang="ru-RU" sz="1600" dirty="0" smtClean="0">
              <a:effectLst/>
              <a:latin typeface="Times New Roman" panose="02020603050405020304" pitchFamily="18" charset="0"/>
              <a:cs typeface="Times New Roman" panose="02020603050405020304" pitchFamily="18" charset="0"/>
            </a:endParaRPr>
          </a:p>
          <a:p>
            <a:pPr marL="0" indent="0">
              <a:buNone/>
            </a:pPr>
            <a:r>
              <a:rPr lang="ru-RU" sz="1600" dirty="0" smtClean="0">
                <a:effectLst/>
                <a:latin typeface="Times New Roman" panose="02020603050405020304" pitchFamily="18" charset="0"/>
                <a:cs typeface="Times New Roman" panose="02020603050405020304" pitchFamily="18" charset="0"/>
              </a:rPr>
              <a:t>под </a:t>
            </a:r>
            <a:r>
              <a:rPr lang="ru-RU" sz="1600" dirty="0">
                <a:effectLst/>
                <a:latin typeface="Times New Roman" panose="02020603050405020304" pitchFamily="18" charset="0"/>
                <a:cs typeface="Times New Roman" panose="02020603050405020304" pitchFamily="18" charset="0"/>
              </a:rPr>
              <a:t>названием </a:t>
            </a:r>
            <a:r>
              <a:rPr lang="ru-RU" sz="1600" dirty="0" err="1">
                <a:effectLst/>
                <a:latin typeface="Times New Roman" panose="02020603050405020304" pitchFamily="18" charset="0"/>
                <a:cs typeface="Times New Roman" panose="02020603050405020304" pitchFamily="18" charset="0"/>
              </a:rPr>
              <a:t>Swell</a:t>
            </a:r>
            <a:r>
              <a:rPr lang="ru-RU" sz="1600" dirty="0">
                <a:effectLst/>
                <a:latin typeface="Times New Roman" panose="02020603050405020304" pitchFamily="18" charset="0"/>
                <a:cs typeface="Times New Roman" panose="02020603050405020304" pitchFamily="18" charset="0"/>
              </a:rPr>
              <a:t> </a:t>
            </a:r>
            <a:r>
              <a:rPr lang="ru-RU" sz="1600" dirty="0" err="1">
                <a:effectLst/>
                <a:latin typeface="Times New Roman" panose="02020603050405020304" pitchFamily="18" charset="0"/>
                <a:cs typeface="Times New Roman" panose="02020603050405020304" pitchFamily="18" charset="0"/>
              </a:rPr>
              <a:t>Shark</a:t>
            </a:r>
            <a:r>
              <a:rPr lang="ru-RU" sz="1600" dirty="0" smtClean="0">
                <a:effectLst/>
                <a:latin typeface="Times New Roman" panose="02020603050405020304" pitchFamily="18" charset="0"/>
                <a:cs typeface="Times New Roman" panose="02020603050405020304" pitchFamily="18" charset="0"/>
              </a:rPr>
              <a:t>.</a:t>
            </a:r>
          </a:p>
          <a:p>
            <a:pPr marL="0" indent="0" algn="just">
              <a:buNone/>
            </a:pPr>
            <a:r>
              <a:rPr lang="ru-RU" sz="1600" dirty="0" smtClean="0">
                <a:effectLst/>
                <a:latin typeface="Times New Roman" panose="02020603050405020304" pitchFamily="18" charset="0"/>
                <a:cs typeface="Times New Roman" panose="02020603050405020304" pitchFamily="18" charset="0"/>
              </a:rPr>
              <a:t>Эта </a:t>
            </a:r>
            <a:r>
              <a:rPr lang="ru-RU" sz="1600" dirty="0">
                <a:effectLst/>
                <a:latin typeface="Times New Roman" panose="02020603050405020304" pitchFamily="18" charset="0"/>
                <a:cs typeface="Times New Roman" panose="02020603050405020304" pitchFamily="18" charset="0"/>
              </a:rPr>
              <a:t>акула может лаять, как собака</a:t>
            </a:r>
            <a:r>
              <a:rPr lang="ru-RU" sz="1600" dirty="0" smtClean="0">
                <a:effectLst/>
                <a:latin typeface="Times New Roman" panose="02020603050405020304" pitchFamily="18" charset="0"/>
                <a:cs typeface="Times New Roman" panose="02020603050405020304" pitchFamily="18" charset="0"/>
              </a:rPr>
              <a:t>.</a:t>
            </a:r>
            <a:r>
              <a:rPr lang="en-US" sz="1600" dirty="0" smtClean="0">
                <a:effectLst/>
                <a:latin typeface="Times New Roman" panose="02020603050405020304" pitchFamily="18" charset="0"/>
                <a:cs typeface="Times New Roman" panose="02020603050405020304" pitchFamily="18" charset="0"/>
              </a:rPr>
              <a:t> </a:t>
            </a:r>
            <a:r>
              <a:rPr lang="en-US" sz="1600" dirty="0" smtClean="0">
                <a:effectLst/>
              </a:rPr>
              <a:t>							-</a:t>
            </a:r>
            <a:r>
              <a:rPr lang="ru-RU" sz="1600" dirty="0" smtClean="0">
                <a:effectLst>
                  <a:glow rad="38100">
                    <a:schemeClr val="bg1">
                      <a:lumMod val="50000"/>
                      <a:lumOff val="50000"/>
                      <a:alpha val="20000"/>
                    </a:schemeClr>
                  </a:glow>
                </a:effectLst>
                <a:latin typeface="Times New Roman" panose="02020603050405020304" pitchFamily="18" charset="0"/>
                <a:cs typeface="Times New Roman" panose="02020603050405020304" pitchFamily="18" charset="0"/>
              </a:rPr>
              <a:t>У </a:t>
            </a:r>
            <a:r>
              <a:rPr lang="ru-RU" sz="1600" dirty="0">
                <a:effectLst>
                  <a:glow rad="38100">
                    <a:schemeClr val="bg1">
                      <a:lumMod val="50000"/>
                      <a:lumOff val="50000"/>
                      <a:alpha val="20000"/>
                    </a:schemeClr>
                  </a:glow>
                </a:effectLst>
                <a:latin typeface="Times New Roman" panose="02020603050405020304" pitchFamily="18" charset="0"/>
                <a:cs typeface="Times New Roman" panose="02020603050405020304" pitchFamily="18" charset="0"/>
              </a:rPr>
              <a:t>акул прекрасно развито обоняние</a:t>
            </a:r>
            <a:r>
              <a:rPr lang="ru-RU" sz="1600" dirty="0" smtClean="0">
                <a:latin typeface="Times New Roman" panose="02020603050405020304" pitchFamily="18" charset="0"/>
                <a:cs typeface="Times New Roman" panose="02020603050405020304" pitchFamily="18" charset="0"/>
              </a:rPr>
              <a:t>.</a:t>
            </a:r>
            <a:endParaRPr lang="en-US" sz="1600" dirty="0" smtClean="0">
              <a:latin typeface="Times New Roman" panose="02020603050405020304" pitchFamily="18" charset="0"/>
              <a:cs typeface="Times New Roman" panose="02020603050405020304" pitchFamily="18" charset="0"/>
            </a:endParaRPr>
          </a:p>
          <a:p>
            <a:pPr marL="0" indent="0" algn="just">
              <a:buNone/>
            </a:pPr>
            <a:r>
              <a:rPr lang="ru-RU" sz="1600" dirty="0" smtClean="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Данные </a:t>
            </a:r>
            <a:r>
              <a:rPr lang="ru-RU" sz="1600" dirty="0">
                <a:latin typeface="Times New Roman" panose="02020603050405020304" pitchFamily="18" charset="0"/>
                <a:cs typeface="Times New Roman" panose="02020603050405020304" pitchFamily="18" charset="0"/>
              </a:rPr>
              <a:t>рецепторов, улавливающих запах, обрабатывает </a:t>
            </a:r>
            <a:r>
              <a:rPr lang="en-US" sz="1600" dirty="0" smtClean="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14</a:t>
            </a:r>
            <a:r>
              <a:rPr lang="ru-RU" sz="1600" dirty="0">
                <a:latin typeface="Times New Roman" panose="02020603050405020304" pitchFamily="18" charset="0"/>
                <a:cs typeface="Times New Roman" panose="02020603050405020304" pitchFamily="18" charset="0"/>
              </a:rPr>
              <a:t>% головного мозга. Если поместить хищную акулу в </a:t>
            </a:r>
            <a:r>
              <a:rPr lang="en-US" sz="1600" dirty="0" smtClean="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один </a:t>
            </a:r>
            <a:r>
              <a:rPr lang="ru-RU" sz="1600" dirty="0">
                <a:latin typeface="Times New Roman" panose="02020603050405020304" pitchFamily="18" charset="0"/>
                <a:cs typeface="Times New Roman" panose="02020603050405020304" pitchFamily="18" charset="0"/>
              </a:rPr>
              <a:t>конец олимпийского бассейна и вылить чайную ложку </a:t>
            </a:r>
            <a:r>
              <a:rPr lang="en-US" sz="1600" dirty="0" smtClean="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крови на </a:t>
            </a:r>
            <a:r>
              <a:rPr lang="ru-RU" sz="1600" dirty="0">
                <a:latin typeface="Times New Roman" panose="02020603050405020304" pitchFamily="18" charset="0"/>
                <a:cs typeface="Times New Roman" panose="02020603050405020304" pitchFamily="18" charset="0"/>
              </a:rPr>
              <a:t>другом его конце, рыба учует кровь и </a:t>
            </a:r>
            <a:r>
              <a:rPr lang="en-US" sz="1600" dirty="0" smtClean="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приплывет</a:t>
            </a:r>
            <a:r>
              <a:rPr lang="ru-RU" sz="1600" dirty="0">
                <a:latin typeface="Times New Roman" panose="02020603050405020304" pitchFamily="18" charset="0"/>
                <a:cs typeface="Times New Roman" panose="02020603050405020304" pitchFamily="18" charset="0"/>
              </a:rPr>
              <a:t>!</a:t>
            </a:r>
          </a:p>
        </p:txBody>
      </p:sp>
      <p:pic>
        <p:nvPicPr>
          <p:cNvPr id="2050" name="Picture 2" descr="https://lh3.googleusercontent.com/proxy/CeVoz2GhOlSHIGzV_fnpsdJtvDxjfGYMi3bS8EOcTaOzWVN18IhK3lEKIBaWnwPq18s7GK-5ggWH_6JY3Kwlzz0S7UVdxCKsCtqQiQLxppzjt7xYRmLXKHcS3SxcCUNvBmtPoFcl7dpltQE7w_k_Vk1RJSI5kqOkBhTn7DKbrSZieQWX5DQE0Qp0UVdXCwt2UwuPZ2AkFTL1Q--IXFpRPeOscmJoElUnhA=s0-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4660" y="433588"/>
            <a:ext cx="3721995" cy="2791497"/>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3894" y="934272"/>
            <a:ext cx="3769512" cy="2509200"/>
          </a:xfrm>
          <a:prstGeom prst="rect">
            <a:avLst/>
          </a:prstGeom>
        </p:spPr>
      </p:pic>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t="8592" b="19671"/>
          <a:stretch/>
        </p:blipFill>
        <p:spPr>
          <a:xfrm>
            <a:off x="272731" y="4451535"/>
            <a:ext cx="3996817" cy="2150400"/>
          </a:xfrm>
          <a:prstGeom prst="rect">
            <a:avLst/>
          </a:prstGeom>
        </p:spPr>
      </p:pic>
    </p:spTree>
    <p:extLst>
      <p:ext uri="{BB962C8B-B14F-4D97-AF65-F5344CB8AC3E}">
        <p14:creationId xmlns:p14="http://schemas.microsoft.com/office/powerpoint/2010/main" val="26403859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89643" y="2009104"/>
            <a:ext cx="9906000" cy="4269391"/>
          </a:xfrm>
        </p:spPr>
        <p:txBody>
          <a:bodyPr>
            <a:normAutofit fontScale="90000"/>
          </a:bodyPr>
          <a:lstStyle/>
          <a:p>
            <a:pPr>
              <a:lnSpc>
                <a:spcPct val="150000"/>
              </a:lnSpc>
            </a:pPr>
            <a:r>
              <a:rPr lang="en-US" sz="1800" dirty="0" smtClean="0">
                <a:solidFill>
                  <a:schemeClr val="tx1"/>
                </a:solidFill>
                <a:effectLst/>
                <a:latin typeface="Times New Roman" panose="02020603050405020304" pitchFamily="18" charset="0"/>
                <a:cs typeface="Times New Roman" panose="02020603050405020304" pitchFamily="18" charset="0"/>
              </a:rPr>
              <a:t>-</a:t>
            </a:r>
            <a:r>
              <a:rPr lang="ru-RU" sz="2200" cap="none" dirty="0" smtClean="0">
                <a:solidFill>
                  <a:schemeClr val="tx1"/>
                </a:solidFill>
                <a:effectLst/>
                <a:latin typeface="Times New Roman" panose="02020603050405020304" pitchFamily="18" charset="0"/>
                <a:cs typeface="Times New Roman" panose="02020603050405020304" pitchFamily="18" charset="0"/>
              </a:rPr>
              <a:t>Беременность гигантской акулы длится около двух лет</a:t>
            </a:r>
            <a:r>
              <a:rPr lang="ru-RU" sz="2200" dirty="0" smtClean="0">
                <a:solidFill>
                  <a:schemeClr val="tx1"/>
                </a:solidFill>
                <a:effectLst/>
                <a:latin typeface="Times New Roman" panose="02020603050405020304" pitchFamily="18" charset="0"/>
                <a:cs typeface="Times New Roman" panose="02020603050405020304" pitchFamily="18" charset="0"/>
              </a:rPr>
              <a:t>.</a:t>
            </a:r>
            <a:r>
              <a:rPr lang="en-US" sz="2200" dirty="0" smtClean="0">
                <a:solidFill>
                  <a:schemeClr val="tx1"/>
                </a:solidFill>
                <a:effectLst/>
                <a:latin typeface="Times New Roman" panose="02020603050405020304" pitchFamily="18" charset="0"/>
                <a:cs typeface="Times New Roman" panose="02020603050405020304" pitchFamily="18" charset="0"/>
              </a:rPr>
              <a:t> </a:t>
            </a:r>
            <a:r>
              <a:rPr lang="ru-RU" sz="2200" cap="none" dirty="0" smtClean="0">
                <a:solidFill>
                  <a:schemeClr val="tx1"/>
                </a:solidFill>
                <a:effectLst/>
                <a:latin typeface="Times New Roman" panose="02020603050405020304" pitchFamily="18" charset="0"/>
                <a:ea typeface="Times New Roman" panose="02020603050405020304" pitchFamily="18" charset="0"/>
              </a:rPr>
              <a:t>Некоторые акулы живородящие, </a:t>
            </a:r>
            <a:br>
              <a:rPr lang="ru-RU" sz="2200" cap="none" dirty="0" smtClean="0">
                <a:solidFill>
                  <a:schemeClr val="tx1"/>
                </a:solidFill>
                <a:effectLst/>
                <a:latin typeface="Times New Roman" panose="02020603050405020304" pitchFamily="18" charset="0"/>
                <a:ea typeface="Times New Roman" panose="02020603050405020304" pitchFamily="18" charset="0"/>
              </a:rPr>
            </a:br>
            <a:r>
              <a:rPr lang="ru-RU" sz="2200" cap="none" dirty="0" smtClean="0">
                <a:solidFill>
                  <a:schemeClr val="tx1"/>
                </a:solidFill>
                <a:effectLst/>
                <a:latin typeface="Times New Roman" panose="02020603050405020304" pitchFamily="18" charset="0"/>
                <a:ea typeface="Times New Roman" panose="02020603050405020304" pitchFamily="18" charset="0"/>
              </a:rPr>
              <a:t>т.е. Не мечут игру, а на свет сразу появляется акуленок. Это делает их непохожими на других рыб.</a:t>
            </a:r>
            <a:r>
              <a:rPr lang="ru-RU" sz="2200" cap="none" dirty="0" smtClean="0">
                <a:effectLst/>
              </a:rPr>
              <a:t> </a:t>
            </a:r>
            <a:r>
              <a:rPr lang="en-US" sz="2200" dirty="0" smtClean="0">
                <a:effectLst/>
              </a:rPr>
              <a:t/>
            </a:r>
            <a:br>
              <a:rPr lang="en-US" sz="2200" dirty="0" smtClean="0">
                <a:effectLst/>
              </a:rPr>
            </a:br>
            <a:r>
              <a:rPr lang="en-US" sz="1600" dirty="0" smtClean="0">
                <a:effectLst/>
              </a:rPr>
              <a:t/>
            </a:r>
            <a:br>
              <a:rPr lang="en-US" sz="1600" dirty="0" smtClean="0">
                <a:effectLst/>
              </a:rPr>
            </a:br>
            <a:r>
              <a:rPr lang="en-US" sz="1600" dirty="0" smtClean="0">
                <a:effectLst/>
              </a:rPr>
              <a:t/>
            </a:r>
            <a:br>
              <a:rPr lang="en-US" sz="1600" dirty="0" smtClean="0">
                <a:effectLst/>
              </a:rPr>
            </a:br>
            <a:r>
              <a:rPr lang="en-US" sz="1600" dirty="0" smtClean="0">
                <a:effectLst/>
              </a:rPr>
              <a:t/>
            </a:r>
            <a:br>
              <a:rPr lang="en-US" sz="1600" dirty="0" smtClean="0">
                <a:effectLst/>
              </a:rPr>
            </a:br>
            <a:r>
              <a:rPr lang="en-US" sz="1600" dirty="0" smtClean="0">
                <a:effectLst/>
              </a:rPr>
              <a:t>									</a:t>
            </a:r>
            <a:br>
              <a:rPr lang="en-US" sz="1600" dirty="0" smtClean="0">
                <a:effectLst/>
              </a:rPr>
            </a:br>
            <a:r>
              <a:rPr lang="en-US" sz="1600" dirty="0" smtClean="0">
                <a:effectLst/>
              </a:rPr>
              <a:t/>
            </a:r>
            <a:br>
              <a:rPr lang="en-US" sz="1600" dirty="0" smtClean="0">
                <a:effectLst/>
              </a:rPr>
            </a:br>
            <a:r>
              <a:rPr lang="en-US" sz="1600" dirty="0" smtClean="0">
                <a:effectLst/>
              </a:rPr>
              <a:t/>
            </a:r>
            <a:br>
              <a:rPr lang="en-US" sz="1600" dirty="0" smtClean="0">
                <a:effectLst/>
              </a:rPr>
            </a:br>
            <a:r>
              <a:rPr lang="en-US" sz="1600" dirty="0" smtClean="0">
                <a:effectLst/>
              </a:rPr>
              <a:t/>
            </a:r>
            <a:br>
              <a:rPr lang="en-US" sz="1600" dirty="0" smtClean="0">
                <a:effectLst/>
              </a:rPr>
            </a:br>
            <a:r>
              <a:rPr lang="en-US" sz="1600" dirty="0" smtClean="0">
                <a:effectLst/>
              </a:rPr>
              <a:t/>
            </a:r>
            <a:br>
              <a:rPr lang="en-US" sz="1600" dirty="0" smtClean="0">
                <a:effectLst/>
              </a:rPr>
            </a:br>
            <a:r>
              <a:rPr lang="ru-RU" sz="1600" dirty="0" smtClean="0">
                <a:effectLst/>
              </a:rPr>
              <a:t>-</a:t>
            </a:r>
            <a:r>
              <a:rPr lang="ru-RU" sz="1600" dirty="0" smtClean="0">
                <a:solidFill>
                  <a:schemeClr val="tx1"/>
                </a:solidFill>
                <a:effectLst>
                  <a:glow rad="38100">
                    <a:schemeClr val="bg1">
                      <a:lumMod val="65000"/>
                      <a:lumOff val="35000"/>
                      <a:alpha val="40000"/>
                    </a:schemeClr>
                  </a:glow>
                  <a:outerShdw blurRad="28575" dist="38100" dir="14040000" algn="tl">
                    <a:srgbClr val="000000">
                      <a:alpha val="25000"/>
                    </a:srgbClr>
                  </a:outerShdw>
                </a:effectLst>
              </a:rPr>
              <a:t>Акулы </a:t>
            </a:r>
            <a:r>
              <a:rPr lang="ru-RU" sz="1600" dirty="0">
                <a:solidFill>
                  <a:schemeClr val="tx1"/>
                </a:solidFill>
                <a:effectLst>
                  <a:glow rad="38100">
                    <a:schemeClr val="bg1">
                      <a:lumMod val="65000"/>
                      <a:lumOff val="35000"/>
                      <a:alpha val="40000"/>
                    </a:schemeClr>
                  </a:glow>
                  <a:outerShdw blurRad="28575" dist="38100" dir="14040000" algn="tl">
                    <a:srgbClr val="000000">
                      <a:alpha val="25000"/>
                    </a:srgbClr>
                  </a:outerShdw>
                </a:effectLst>
              </a:rPr>
              <a:t>существуют уже более 400 млн. Лет. </a:t>
            </a:r>
            <a:r>
              <a:rPr lang="ru-RU" sz="1600" dirty="0" smtClean="0">
                <a:solidFill>
                  <a:schemeClr val="tx1"/>
                </a:solidFill>
                <a:effectLst>
                  <a:glow rad="38100">
                    <a:schemeClr val="bg1">
                      <a:lumMod val="65000"/>
                      <a:lumOff val="35000"/>
                      <a:alpha val="40000"/>
                    </a:schemeClr>
                  </a:glow>
                  <a:outerShdw blurRad="28575" dist="38100" dir="14040000" algn="tl">
                    <a:srgbClr val="000000">
                      <a:alpha val="25000"/>
                    </a:srgbClr>
                  </a:outerShdw>
                </a:effectLst>
              </a:rPr>
              <a:t/>
            </a:r>
            <a:br>
              <a:rPr lang="ru-RU" sz="1600" dirty="0" smtClean="0">
                <a:solidFill>
                  <a:schemeClr val="tx1"/>
                </a:solidFill>
                <a:effectLst>
                  <a:glow rad="38100">
                    <a:schemeClr val="bg1">
                      <a:lumMod val="65000"/>
                      <a:lumOff val="35000"/>
                      <a:alpha val="40000"/>
                    </a:schemeClr>
                  </a:glow>
                  <a:outerShdw blurRad="28575" dist="38100" dir="14040000" algn="tl">
                    <a:srgbClr val="000000">
                      <a:alpha val="25000"/>
                    </a:srgbClr>
                  </a:outerShdw>
                </a:effectLst>
              </a:rPr>
            </a:br>
            <a:r>
              <a:rPr lang="ru-RU" sz="1600" dirty="0" smtClean="0">
                <a:solidFill>
                  <a:schemeClr val="tx1"/>
                </a:solidFill>
                <a:effectLst>
                  <a:glow rad="38100">
                    <a:schemeClr val="bg1">
                      <a:lumMod val="65000"/>
                      <a:lumOff val="35000"/>
                      <a:alpha val="40000"/>
                    </a:schemeClr>
                  </a:glow>
                  <a:outerShdw blurRad="28575" dist="38100" dir="14040000" algn="tl">
                    <a:srgbClr val="000000">
                      <a:alpha val="25000"/>
                    </a:srgbClr>
                  </a:outerShdw>
                </a:effectLst>
              </a:rPr>
              <a:t>Это</a:t>
            </a:r>
            <a:r>
              <a:rPr lang="ru-RU" sz="1600" dirty="0">
                <a:solidFill>
                  <a:schemeClr val="tx1"/>
                </a:solidFill>
                <a:effectLst>
                  <a:glow rad="38100">
                    <a:schemeClr val="bg1">
                      <a:lumMod val="65000"/>
                      <a:lumOff val="35000"/>
                      <a:alpha val="40000"/>
                    </a:schemeClr>
                  </a:glow>
                  <a:outerShdw blurRad="28575" dist="38100" dir="14040000" algn="tl">
                    <a:srgbClr val="000000">
                      <a:alpha val="25000"/>
                    </a:srgbClr>
                  </a:outerShdw>
                </a:effectLst>
              </a:rPr>
              <a:t>  хрящевые рыбы, относящиеся к подклассу </a:t>
            </a:r>
            <a:r>
              <a:rPr lang="ru-RU" sz="1600" dirty="0" err="1">
                <a:solidFill>
                  <a:schemeClr val="tx1"/>
                </a:solidFill>
                <a:effectLst>
                  <a:glow rad="38100">
                    <a:schemeClr val="bg1">
                      <a:lumMod val="65000"/>
                      <a:lumOff val="35000"/>
                      <a:alpha val="40000"/>
                    </a:schemeClr>
                  </a:glow>
                  <a:outerShdw blurRad="28575" dist="38100" dir="14040000" algn="tl">
                    <a:srgbClr val="000000">
                      <a:alpha val="25000"/>
                    </a:srgbClr>
                  </a:outerShdw>
                </a:effectLst>
              </a:rPr>
              <a:t>пластиножаберных</a:t>
            </a:r>
            <a:r>
              <a:rPr lang="ru-RU" sz="1600" dirty="0" smtClean="0">
                <a:solidFill>
                  <a:schemeClr val="tx1"/>
                </a:solidFill>
                <a:effectLst>
                  <a:glow rad="38100">
                    <a:schemeClr val="bg1">
                      <a:lumMod val="65000"/>
                      <a:lumOff val="35000"/>
                      <a:alpha val="40000"/>
                    </a:schemeClr>
                  </a:glow>
                  <a:outerShdw blurRad="28575" dist="38100" dir="14040000" algn="tl">
                    <a:srgbClr val="000000">
                      <a:alpha val="25000"/>
                    </a:srgbClr>
                  </a:outerShdw>
                </a:effectLst>
              </a:rPr>
              <a:t>.</a:t>
            </a:r>
            <a:br>
              <a:rPr lang="ru-RU" sz="1600" dirty="0" smtClean="0">
                <a:solidFill>
                  <a:schemeClr val="tx1"/>
                </a:solidFill>
                <a:effectLst>
                  <a:glow rad="38100">
                    <a:schemeClr val="bg1">
                      <a:lumMod val="65000"/>
                      <a:lumOff val="35000"/>
                      <a:alpha val="40000"/>
                    </a:schemeClr>
                  </a:glow>
                  <a:outerShdw blurRad="28575" dist="38100" dir="14040000" algn="tl">
                    <a:srgbClr val="000000">
                      <a:alpha val="25000"/>
                    </a:srgbClr>
                  </a:outerShdw>
                </a:effectLst>
              </a:rPr>
            </a:br>
            <a:r>
              <a:rPr lang="ru-RU" sz="1600" dirty="0" smtClean="0">
                <a:solidFill>
                  <a:schemeClr val="tx1"/>
                </a:solidFill>
                <a:effectLst>
                  <a:glow rad="38100">
                    <a:schemeClr val="bg1">
                      <a:lumMod val="65000"/>
                      <a:lumOff val="35000"/>
                      <a:alpha val="40000"/>
                    </a:schemeClr>
                  </a:glow>
                  <a:outerShdw blurRad="28575" dist="38100" dir="14040000" algn="tl">
                    <a:srgbClr val="000000">
                      <a:alpha val="25000"/>
                    </a:srgbClr>
                  </a:outerShdw>
                </a:effectLst>
              </a:rPr>
              <a:t> </a:t>
            </a:r>
            <a:r>
              <a:rPr lang="ru-RU" sz="1600" dirty="0" err="1">
                <a:solidFill>
                  <a:schemeClr val="tx1"/>
                </a:solidFill>
                <a:effectLst>
                  <a:glow rad="38100">
                    <a:schemeClr val="bg1">
                      <a:lumMod val="65000"/>
                      <a:lumOff val="35000"/>
                      <a:alpha val="40000"/>
                    </a:schemeClr>
                  </a:glow>
                  <a:outerShdw blurRad="28575" dist="38100" dir="14040000" algn="tl">
                    <a:srgbClr val="000000">
                      <a:alpha val="25000"/>
                    </a:srgbClr>
                  </a:outerShdw>
                </a:effectLst>
              </a:rPr>
              <a:t>Надотряд</a:t>
            </a:r>
            <a:r>
              <a:rPr lang="ru-RU" sz="1600" dirty="0">
                <a:solidFill>
                  <a:schemeClr val="tx1"/>
                </a:solidFill>
                <a:effectLst>
                  <a:glow rad="38100">
                    <a:schemeClr val="bg1">
                      <a:lumMod val="65000"/>
                      <a:lumOff val="35000"/>
                      <a:alpha val="40000"/>
                    </a:schemeClr>
                  </a:glow>
                  <a:outerShdw blurRad="28575" dist="38100" dir="14040000" algn="tl">
                    <a:srgbClr val="000000">
                      <a:alpha val="25000"/>
                    </a:srgbClr>
                  </a:outerShdw>
                </a:effectLst>
              </a:rPr>
              <a:t> акул включает в себя 13 отрядов, </a:t>
            </a:r>
            <a:r>
              <a:rPr lang="ru-RU" sz="1600" dirty="0" smtClean="0">
                <a:solidFill>
                  <a:schemeClr val="tx1"/>
                </a:solidFill>
                <a:effectLst>
                  <a:glow rad="38100">
                    <a:schemeClr val="bg1">
                      <a:lumMod val="65000"/>
                      <a:lumOff val="35000"/>
                      <a:alpha val="40000"/>
                    </a:schemeClr>
                  </a:glow>
                  <a:outerShdw blurRad="28575" dist="38100" dir="14040000" algn="tl">
                    <a:srgbClr val="000000">
                      <a:alpha val="25000"/>
                    </a:srgbClr>
                  </a:outerShdw>
                </a:effectLst>
              </a:rPr>
              <a:t/>
            </a:r>
            <a:br>
              <a:rPr lang="ru-RU" sz="1600" dirty="0" smtClean="0">
                <a:solidFill>
                  <a:schemeClr val="tx1"/>
                </a:solidFill>
                <a:effectLst>
                  <a:glow rad="38100">
                    <a:schemeClr val="bg1">
                      <a:lumMod val="65000"/>
                      <a:lumOff val="35000"/>
                      <a:alpha val="40000"/>
                    </a:schemeClr>
                  </a:glow>
                  <a:outerShdw blurRad="28575" dist="38100" dir="14040000" algn="tl">
                    <a:srgbClr val="000000">
                      <a:alpha val="25000"/>
                    </a:srgbClr>
                  </a:outerShdw>
                </a:effectLst>
              </a:rPr>
            </a:br>
            <a:r>
              <a:rPr lang="ru-RU" sz="1600" dirty="0" smtClean="0">
                <a:solidFill>
                  <a:schemeClr val="tx1"/>
                </a:solidFill>
                <a:effectLst>
                  <a:glow rad="38100">
                    <a:schemeClr val="bg1">
                      <a:lumMod val="65000"/>
                      <a:lumOff val="35000"/>
                      <a:alpha val="40000"/>
                    </a:schemeClr>
                  </a:glow>
                  <a:outerShdw blurRad="28575" dist="38100" dir="14040000" algn="tl">
                    <a:srgbClr val="000000">
                      <a:alpha val="25000"/>
                    </a:srgbClr>
                  </a:outerShdw>
                </a:effectLst>
              </a:rPr>
              <a:t>в </a:t>
            </a:r>
            <a:r>
              <a:rPr lang="ru-RU" sz="1600" dirty="0">
                <a:solidFill>
                  <a:schemeClr val="tx1"/>
                </a:solidFill>
                <a:effectLst>
                  <a:glow rad="38100">
                    <a:schemeClr val="bg1">
                      <a:lumMod val="65000"/>
                      <a:lumOff val="35000"/>
                      <a:alpha val="40000"/>
                    </a:schemeClr>
                  </a:glow>
                  <a:outerShdw blurRad="28575" dist="38100" dir="14040000" algn="tl">
                    <a:srgbClr val="000000">
                      <a:alpha val="25000"/>
                    </a:srgbClr>
                  </a:outerShdw>
                </a:effectLst>
              </a:rPr>
              <a:t>том числе – 5 исчезнувших к настоящему моменту. </a:t>
            </a:r>
            <a:r>
              <a:rPr lang="ru-RU" sz="1600" dirty="0" smtClean="0">
                <a:solidFill>
                  <a:schemeClr val="tx1"/>
                </a:solidFill>
                <a:effectLst>
                  <a:glow rad="38100">
                    <a:schemeClr val="bg1">
                      <a:lumMod val="65000"/>
                      <a:lumOff val="35000"/>
                      <a:alpha val="40000"/>
                    </a:schemeClr>
                  </a:glow>
                  <a:outerShdw blurRad="28575" dist="38100" dir="14040000" algn="tl">
                    <a:srgbClr val="000000">
                      <a:alpha val="25000"/>
                    </a:srgbClr>
                  </a:outerShdw>
                </a:effectLst>
              </a:rPr>
              <a:t/>
            </a:r>
            <a:br>
              <a:rPr lang="ru-RU" sz="1600" dirty="0" smtClean="0">
                <a:solidFill>
                  <a:schemeClr val="tx1"/>
                </a:solidFill>
                <a:effectLst>
                  <a:glow rad="38100">
                    <a:schemeClr val="bg1">
                      <a:lumMod val="65000"/>
                      <a:lumOff val="35000"/>
                      <a:alpha val="40000"/>
                    </a:schemeClr>
                  </a:glow>
                  <a:outerShdw blurRad="28575" dist="38100" dir="14040000" algn="tl">
                    <a:srgbClr val="000000">
                      <a:alpha val="25000"/>
                    </a:srgbClr>
                  </a:outerShdw>
                </a:effectLst>
              </a:rPr>
            </a:br>
            <a:r>
              <a:rPr lang="ru-RU" sz="1600" dirty="0" smtClean="0">
                <a:solidFill>
                  <a:schemeClr val="tx1"/>
                </a:solidFill>
                <a:effectLst>
                  <a:glow rad="38100">
                    <a:schemeClr val="bg1">
                      <a:lumMod val="65000"/>
                      <a:lumOff val="35000"/>
                      <a:alpha val="40000"/>
                    </a:schemeClr>
                  </a:glow>
                  <a:outerShdw blurRad="28575" dist="38100" dir="14040000" algn="tl">
                    <a:srgbClr val="000000">
                      <a:alpha val="25000"/>
                    </a:srgbClr>
                  </a:outerShdw>
                </a:effectLst>
              </a:rPr>
              <a:t>В </a:t>
            </a:r>
            <a:r>
              <a:rPr lang="ru-RU" sz="1600" dirty="0">
                <a:solidFill>
                  <a:schemeClr val="tx1"/>
                </a:solidFill>
                <a:effectLst>
                  <a:glow rad="38100">
                    <a:schemeClr val="bg1">
                      <a:lumMod val="65000"/>
                      <a:lumOff val="35000"/>
                      <a:alpha val="40000"/>
                    </a:schemeClr>
                  </a:glow>
                  <a:outerShdw blurRad="28575" dist="38100" dir="14040000" algn="tl">
                    <a:srgbClr val="000000">
                      <a:alpha val="25000"/>
                    </a:srgbClr>
                  </a:outerShdw>
                </a:effectLst>
              </a:rPr>
              <a:t>свою очередь, эти отряды включают семейства и роды акул и – наконец </a:t>
            </a:r>
            <a:r>
              <a:rPr lang="ru-RU" sz="1600" dirty="0" smtClean="0">
                <a:solidFill>
                  <a:schemeClr val="tx1"/>
                </a:solidFill>
                <a:effectLst>
                  <a:glow rad="38100">
                    <a:schemeClr val="bg1">
                      <a:lumMod val="65000"/>
                      <a:lumOff val="35000"/>
                      <a:alpha val="40000"/>
                    </a:schemeClr>
                  </a:glow>
                  <a:outerShdw blurRad="28575" dist="38100" dir="14040000" algn="tl">
                    <a:srgbClr val="000000">
                      <a:alpha val="25000"/>
                    </a:srgbClr>
                  </a:outerShdw>
                </a:effectLst>
              </a:rPr>
              <a:t>–</a:t>
            </a:r>
            <a:br>
              <a:rPr lang="ru-RU" sz="1600" dirty="0" smtClean="0">
                <a:solidFill>
                  <a:schemeClr val="tx1"/>
                </a:solidFill>
                <a:effectLst>
                  <a:glow rad="38100">
                    <a:schemeClr val="bg1">
                      <a:lumMod val="65000"/>
                      <a:lumOff val="35000"/>
                      <a:alpha val="40000"/>
                    </a:schemeClr>
                  </a:glow>
                  <a:outerShdw blurRad="28575" dist="38100" dir="14040000" algn="tl">
                    <a:srgbClr val="000000">
                      <a:alpha val="25000"/>
                    </a:srgbClr>
                  </a:outerShdw>
                </a:effectLst>
              </a:rPr>
            </a:br>
            <a:r>
              <a:rPr lang="ru-RU" sz="1600" dirty="0" smtClean="0">
                <a:solidFill>
                  <a:schemeClr val="tx1"/>
                </a:solidFill>
                <a:effectLst>
                  <a:glow rad="38100">
                    <a:schemeClr val="bg1">
                      <a:lumMod val="65000"/>
                      <a:lumOff val="35000"/>
                      <a:alpha val="40000"/>
                    </a:schemeClr>
                  </a:glow>
                  <a:outerShdw blurRad="28575" dist="38100" dir="14040000" algn="tl">
                    <a:srgbClr val="000000">
                      <a:alpha val="25000"/>
                    </a:srgbClr>
                  </a:outerShdw>
                </a:effectLst>
              </a:rPr>
              <a:t> </a:t>
            </a:r>
            <a:r>
              <a:rPr lang="ru-RU" sz="1600" dirty="0">
                <a:solidFill>
                  <a:schemeClr val="tx1"/>
                </a:solidFill>
                <a:effectLst>
                  <a:glow rad="38100">
                    <a:schemeClr val="bg1">
                      <a:lumMod val="65000"/>
                      <a:lumOff val="35000"/>
                      <a:alpha val="40000"/>
                    </a:schemeClr>
                  </a:glow>
                  <a:outerShdw blurRad="28575" dist="38100" dir="14040000" algn="tl">
                    <a:srgbClr val="000000">
                      <a:alpha val="25000"/>
                    </a:srgbClr>
                  </a:outerShdw>
                </a:effectLst>
              </a:rPr>
              <a:t>несколько сотен видов.</a:t>
            </a:r>
            <a:r>
              <a:rPr lang="ru-RU" sz="1600" dirty="0">
                <a:solidFill>
                  <a:schemeClr val="tx1"/>
                </a:solidFill>
                <a:effectLst/>
              </a:rPr>
              <a:t/>
            </a:r>
            <a:br>
              <a:rPr lang="ru-RU" sz="1600" dirty="0">
                <a:solidFill>
                  <a:schemeClr val="tx1"/>
                </a:solidFill>
                <a:effectLst/>
              </a:rPr>
            </a:br>
            <a:r>
              <a:rPr lang="en-US" sz="2000" cap="none" dirty="0" smtClean="0">
                <a:solidFill>
                  <a:schemeClr val="tx1"/>
                </a:solidFill>
                <a:effectLst/>
                <a:latin typeface="Times New Roman" panose="02020603050405020304" pitchFamily="18" charset="0"/>
                <a:cs typeface="Times New Roman" panose="02020603050405020304" pitchFamily="18" charset="0"/>
              </a:rPr>
              <a:t/>
            </a:r>
            <a:br>
              <a:rPr lang="en-US" sz="2000" cap="none" dirty="0" smtClean="0">
                <a:solidFill>
                  <a:schemeClr val="tx1"/>
                </a:solidFill>
                <a:effectLst/>
                <a:latin typeface="Times New Roman" panose="02020603050405020304" pitchFamily="18" charset="0"/>
                <a:cs typeface="Times New Roman" panose="02020603050405020304" pitchFamily="18" charset="0"/>
              </a:rPr>
            </a:br>
            <a:r>
              <a:rPr lang="ru-RU" sz="1600" dirty="0" smtClean="0">
                <a:effectLst/>
              </a:rPr>
              <a:t/>
            </a:r>
            <a:br>
              <a:rPr lang="ru-RU" sz="1600" dirty="0" smtClean="0">
                <a:effectLst/>
              </a:rPr>
            </a:br>
            <a:r>
              <a:rPr lang="ru-RU" sz="1600" dirty="0" smtClean="0">
                <a:solidFill>
                  <a:schemeClr val="tx1"/>
                </a:solidFill>
                <a:effectLst/>
                <a:latin typeface="Times New Roman" panose="02020603050405020304" pitchFamily="18" charset="0"/>
                <a:ea typeface="Times New Roman" panose="02020603050405020304" pitchFamily="18" charset="0"/>
              </a:rPr>
              <a:t/>
            </a:r>
            <a:br>
              <a:rPr lang="ru-RU" sz="1600" dirty="0" smtClean="0">
                <a:solidFill>
                  <a:schemeClr val="tx1"/>
                </a:solidFill>
                <a:effectLst/>
                <a:latin typeface="Times New Roman" panose="02020603050405020304" pitchFamily="18" charset="0"/>
                <a:ea typeface="Times New Roman" panose="02020603050405020304" pitchFamily="18" charset="0"/>
              </a:rPr>
            </a:br>
            <a:r>
              <a:rPr lang="en-US" sz="1600" dirty="0" smtClean="0">
                <a:solidFill>
                  <a:schemeClr val="tx1"/>
                </a:solidFill>
                <a:effectLst/>
                <a:latin typeface="Times New Roman" panose="02020603050405020304" pitchFamily="18" charset="0"/>
                <a:cs typeface="Times New Roman" panose="02020603050405020304" pitchFamily="18" charset="0"/>
              </a:rPr>
              <a:t/>
            </a:r>
            <a:br>
              <a:rPr lang="en-US" sz="1600" dirty="0" smtClean="0">
                <a:solidFill>
                  <a:schemeClr val="tx1"/>
                </a:solidFill>
                <a:effectLst/>
                <a:latin typeface="Times New Roman" panose="02020603050405020304" pitchFamily="18" charset="0"/>
                <a:cs typeface="Times New Roman" panose="02020603050405020304" pitchFamily="18" charset="0"/>
              </a:rPr>
            </a:br>
            <a:endParaRPr lang="ru-RU" sz="1600" dirty="0">
              <a:solidFill>
                <a:schemeClr val="tx1"/>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b="5493"/>
          <a:stretch/>
        </p:blipFill>
        <p:spPr>
          <a:xfrm>
            <a:off x="489643" y="2224892"/>
            <a:ext cx="4592638" cy="2060575"/>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857" y="1722616"/>
            <a:ext cx="3779520" cy="1950720"/>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9591" y="4143799"/>
            <a:ext cx="3571547" cy="2293309"/>
          </a:xfrm>
          <a:prstGeom prst="rect">
            <a:avLst/>
          </a:prstGeom>
        </p:spPr>
      </p:pic>
    </p:spTree>
    <p:extLst>
      <p:ext uri="{BB962C8B-B14F-4D97-AF65-F5344CB8AC3E}">
        <p14:creationId xmlns:p14="http://schemas.microsoft.com/office/powerpoint/2010/main" val="25095653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4743" y="274749"/>
            <a:ext cx="9905998" cy="2301026"/>
          </a:xfrm>
        </p:spPr>
        <p:txBody>
          <a:bodyPr>
            <a:noAutofit/>
          </a:bodyPr>
          <a:lstStyle/>
          <a:p>
            <a:r>
              <a:rPr lang="en-US" sz="1800" cap="none" dirty="0" smtClean="0">
                <a:solidFill>
                  <a:schemeClr val="tx1"/>
                </a:solidFill>
                <a:effectLst/>
                <a:latin typeface="Times New Roman" panose="02020603050405020304" pitchFamily="18" charset="0"/>
                <a:cs typeface="Times New Roman" panose="02020603050405020304" pitchFamily="18" charset="0"/>
              </a:rPr>
              <a:t>-</a:t>
            </a:r>
            <a:r>
              <a:rPr lang="ru-RU" sz="1800" cap="none" dirty="0" smtClean="0">
                <a:solidFill>
                  <a:schemeClr val="tx1"/>
                </a:solidFill>
                <a:effectLst/>
                <a:latin typeface="Times New Roman" panose="02020603050405020304" pitchFamily="18" charset="0"/>
                <a:cs typeface="Times New Roman" panose="02020603050405020304" pitchFamily="18" charset="0"/>
              </a:rPr>
              <a:t> </a:t>
            </a:r>
            <a:r>
              <a:rPr lang="ru-RU" sz="2000" cap="none" dirty="0" smtClean="0">
                <a:solidFill>
                  <a:schemeClr val="tx1"/>
                </a:solidFill>
                <a:effectLst/>
                <a:latin typeface="Times New Roman" panose="02020603050405020304" pitchFamily="18" charset="0"/>
                <a:cs typeface="Times New Roman" panose="02020603050405020304" pitchFamily="18" charset="0"/>
              </a:rPr>
              <a:t>Зубы </a:t>
            </a:r>
            <a:r>
              <a:rPr lang="ru-RU" sz="2000" cap="none" dirty="0">
                <a:solidFill>
                  <a:schemeClr val="tx1"/>
                </a:solidFill>
                <a:effectLst/>
                <a:latin typeface="Times New Roman" panose="02020603050405020304" pitchFamily="18" charset="0"/>
                <a:cs typeface="Times New Roman" panose="02020603050405020304" pitchFamily="18" charset="0"/>
              </a:rPr>
              <a:t>акулы по прочности не уступают стали.</a:t>
            </a:r>
            <a:r>
              <a:rPr lang="ru-RU" sz="2000" cap="none" dirty="0">
                <a:effectLst/>
                <a:latin typeface="Times New Roman" panose="02020603050405020304" pitchFamily="18" charset="0"/>
                <a:cs typeface="Times New Roman" panose="02020603050405020304" pitchFamily="18" charset="0"/>
              </a:rPr>
              <a:t> </a:t>
            </a:r>
            <a:r>
              <a:rPr lang="ru-RU" sz="2000" cap="none" dirty="0">
                <a:solidFill>
                  <a:schemeClr val="tx1"/>
                </a:solidFill>
                <a:effectLst/>
                <a:latin typeface="Times New Roman" panose="02020603050405020304" pitchFamily="18" charset="0"/>
                <a:cs typeface="Times New Roman" panose="02020603050405020304" pitchFamily="18" charset="0"/>
              </a:rPr>
              <a:t>Только зубы составляют костную ткань акулы, весь остальной скелет полностью состоит из хрящей.</a:t>
            </a:r>
            <a:r>
              <a:rPr lang="en-US" sz="2000" cap="none" dirty="0">
                <a:solidFill>
                  <a:schemeClr val="tx1"/>
                </a:solidFill>
                <a:effectLst/>
                <a:latin typeface="Times New Roman" panose="02020603050405020304" pitchFamily="18" charset="0"/>
                <a:cs typeface="Times New Roman" panose="02020603050405020304" pitchFamily="18" charset="0"/>
              </a:rPr>
              <a:t/>
            </a:r>
            <a:br>
              <a:rPr lang="en-US" sz="2000" cap="none" dirty="0">
                <a:solidFill>
                  <a:schemeClr val="tx1"/>
                </a:solidFill>
                <a:effectLst/>
                <a:latin typeface="Times New Roman" panose="02020603050405020304" pitchFamily="18" charset="0"/>
                <a:cs typeface="Times New Roman" panose="02020603050405020304" pitchFamily="18" charset="0"/>
              </a:rPr>
            </a:br>
            <a:r>
              <a:rPr lang="ru-RU" sz="2000" cap="none" dirty="0">
                <a:solidFill>
                  <a:schemeClr val="tx1"/>
                </a:solidFill>
                <a:effectLst/>
                <a:latin typeface="Times New Roman" panose="02020603050405020304" pitchFamily="18" charset="0"/>
                <a:cs typeface="Times New Roman" panose="02020603050405020304" pitchFamily="18" charset="0"/>
              </a:rPr>
              <a:t>Когда тигровая акула закрывает рот, то ее зубы прячутся в десны, </a:t>
            </a:r>
            <a:br>
              <a:rPr lang="ru-RU" sz="2000" cap="none" dirty="0">
                <a:solidFill>
                  <a:schemeClr val="tx1"/>
                </a:solidFill>
                <a:effectLst/>
                <a:latin typeface="Times New Roman" panose="02020603050405020304" pitchFamily="18" charset="0"/>
                <a:cs typeface="Times New Roman" panose="02020603050405020304" pitchFamily="18" charset="0"/>
              </a:rPr>
            </a:br>
            <a:r>
              <a:rPr lang="ru-RU" sz="2000" cap="none" dirty="0">
                <a:solidFill>
                  <a:schemeClr val="tx1"/>
                </a:solidFill>
                <a:effectLst/>
                <a:latin typeface="Times New Roman" panose="02020603050405020304" pitchFamily="18" charset="0"/>
                <a:cs typeface="Times New Roman" panose="02020603050405020304" pitchFamily="18" charset="0"/>
              </a:rPr>
              <a:t>а когда она готовится к </a:t>
            </a:r>
            <a:r>
              <a:rPr lang="ru-RU" sz="2000" cap="none" dirty="0" smtClean="0">
                <a:solidFill>
                  <a:schemeClr val="tx1"/>
                </a:solidFill>
                <a:effectLst/>
                <a:latin typeface="Times New Roman" panose="02020603050405020304" pitchFamily="18" charset="0"/>
                <a:cs typeface="Times New Roman" panose="02020603050405020304" pitchFamily="18" charset="0"/>
              </a:rPr>
              <a:t>атаке, то </a:t>
            </a:r>
            <a:r>
              <a:rPr lang="ru-RU" sz="2000" cap="none" dirty="0">
                <a:solidFill>
                  <a:schemeClr val="tx1"/>
                </a:solidFill>
                <a:effectLst/>
                <a:latin typeface="Times New Roman" panose="02020603050405020304" pitchFamily="18" charset="0"/>
                <a:cs typeface="Times New Roman" panose="02020603050405020304" pitchFamily="18" charset="0"/>
              </a:rPr>
              <a:t>ее зубы выдвигаются, как когти у «росомахи».</a:t>
            </a:r>
            <a:endParaRPr lang="ru-RU" sz="2000" cap="none" dirty="0">
              <a:solidFill>
                <a:schemeClr val="bg1"/>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874" y="2355726"/>
            <a:ext cx="5133868" cy="3855320"/>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3222" y="2355726"/>
            <a:ext cx="5697495" cy="3855320"/>
          </a:xfrm>
          <a:prstGeom prst="rect">
            <a:avLst/>
          </a:prstGeom>
        </p:spPr>
      </p:pic>
    </p:spTree>
    <p:extLst>
      <p:ext uri="{BB962C8B-B14F-4D97-AF65-F5344CB8AC3E}">
        <p14:creationId xmlns:p14="http://schemas.microsoft.com/office/powerpoint/2010/main" val="13976247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5801" y="2348247"/>
            <a:ext cx="9905998" cy="2365421"/>
          </a:xfrm>
        </p:spPr>
        <p:txBody>
          <a:bodyPr>
            <a:normAutofit fontScale="90000"/>
          </a:bodyPr>
          <a:lstStyle/>
          <a:p>
            <a:r>
              <a:rPr lang="ru-RU" dirty="0">
                <a:effectLst/>
              </a:rPr>
              <a:t>Когда появились акулы</a:t>
            </a:r>
            <a:r>
              <a:rPr lang="ru-RU" dirty="0" smtClean="0">
                <a:effectLst/>
              </a:rPr>
              <a:t>?</a:t>
            </a:r>
            <a:br>
              <a:rPr lang="ru-RU" dirty="0" smtClean="0">
                <a:effectLst/>
              </a:rPr>
            </a:br>
            <a:r>
              <a:rPr lang="ru-RU" dirty="0">
                <a:effectLst/>
              </a:rPr>
              <a:t/>
            </a:r>
            <a:br>
              <a:rPr lang="ru-RU" dirty="0">
                <a:effectLst/>
              </a:rPr>
            </a:br>
            <a:r>
              <a:rPr lang="ru-RU" sz="2000" cap="none" dirty="0" smtClean="0">
                <a:solidFill>
                  <a:schemeClr val="tx1"/>
                </a:solidFill>
                <a:effectLst/>
              </a:rPr>
              <a:t>Этот вопрос по сей день необыкновенно </a:t>
            </a:r>
            <a:br>
              <a:rPr lang="ru-RU" sz="2000" cap="none" dirty="0" smtClean="0">
                <a:solidFill>
                  <a:schemeClr val="tx1"/>
                </a:solidFill>
                <a:effectLst/>
              </a:rPr>
            </a:br>
            <a:r>
              <a:rPr lang="ru-RU" sz="2000" cap="none" dirty="0" smtClean="0">
                <a:solidFill>
                  <a:schemeClr val="tx1"/>
                </a:solidFill>
                <a:effectLst/>
              </a:rPr>
              <a:t>актуален в научных кругах. </a:t>
            </a:r>
            <a:br>
              <a:rPr lang="ru-RU" sz="2000" cap="none" dirty="0" smtClean="0">
                <a:solidFill>
                  <a:schemeClr val="tx1"/>
                </a:solidFill>
                <a:effectLst/>
              </a:rPr>
            </a:br>
            <a:r>
              <a:rPr lang="ru-RU" sz="2000" cap="none" dirty="0" smtClean="0">
                <a:solidFill>
                  <a:schemeClr val="tx1"/>
                </a:solidFill>
                <a:effectLst/>
              </a:rPr>
              <a:t>Многие учёные предполагают, </a:t>
            </a:r>
            <a:br>
              <a:rPr lang="ru-RU" sz="2000" cap="none" dirty="0" smtClean="0">
                <a:solidFill>
                  <a:schemeClr val="tx1"/>
                </a:solidFill>
                <a:effectLst/>
              </a:rPr>
            </a:br>
            <a:r>
              <a:rPr lang="ru-RU" sz="2000" cap="none" dirty="0" smtClean="0">
                <a:solidFill>
                  <a:schemeClr val="tx1"/>
                </a:solidFill>
                <a:effectLst/>
              </a:rPr>
              <a:t>что, поскольку девонские акулы</a:t>
            </a:r>
            <a:br>
              <a:rPr lang="ru-RU" sz="2000" cap="none" dirty="0" smtClean="0">
                <a:solidFill>
                  <a:schemeClr val="tx1"/>
                </a:solidFill>
                <a:effectLst/>
              </a:rPr>
            </a:br>
            <a:r>
              <a:rPr lang="ru-RU" sz="2000" cap="none" dirty="0" smtClean="0">
                <a:solidFill>
                  <a:schemeClr val="tx1"/>
                </a:solidFill>
                <a:effectLst/>
              </a:rPr>
              <a:t> уже относительно развиты </a:t>
            </a:r>
            <a:br>
              <a:rPr lang="ru-RU" sz="2000" cap="none" dirty="0" smtClean="0">
                <a:solidFill>
                  <a:schemeClr val="tx1"/>
                </a:solidFill>
                <a:effectLst/>
              </a:rPr>
            </a:br>
            <a:r>
              <a:rPr lang="ru-RU" sz="2000" cap="none" dirty="0" smtClean="0">
                <a:solidFill>
                  <a:schemeClr val="tx1"/>
                </a:solidFill>
                <a:effectLst/>
              </a:rPr>
              <a:t>по сравнению со своими предками –</a:t>
            </a:r>
            <a:br>
              <a:rPr lang="ru-RU" sz="2000" cap="none" dirty="0" smtClean="0">
                <a:solidFill>
                  <a:schemeClr val="tx1"/>
                </a:solidFill>
                <a:effectLst/>
              </a:rPr>
            </a:br>
            <a:r>
              <a:rPr lang="ru-RU" sz="2000" cap="none" dirty="0" smtClean="0">
                <a:solidFill>
                  <a:schemeClr val="tx1"/>
                </a:solidFill>
                <a:effectLst/>
              </a:rPr>
              <a:t> плакодермами-(Панцирные рыбы</a:t>
            </a:r>
            <a:r>
              <a:rPr lang="ru-RU" sz="2000" cap="none" dirty="0" smtClean="0">
                <a:solidFill>
                  <a:schemeClr val="tx1"/>
                </a:solidFill>
                <a:effectLst>
                  <a:outerShdw blurRad="38100" dist="38100" dir="2700000" algn="tl">
                    <a:srgbClr val="000000">
                      <a:alpha val="43137"/>
                    </a:srgbClr>
                  </a:outerShdw>
                </a:effectLst>
              </a:rPr>
              <a:t> </a:t>
            </a:r>
            <a:r>
              <a:rPr lang="ru-RU" sz="2000" cap="none" dirty="0" smtClean="0">
                <a:solidFill>
                  <a:schemeClr val="tx1"/>
                </a:solidFill>
                <a:effectLst/>
              </a:rPr>
              <a:t>(лат. </a:t>
            </a:r>
            <a:r>
              <a:rPr lang="ru-RU" sz="2000" i="1" cap="none" dirty="0" err="1" smtClean="0">
                <a:solidFill>
                  <a:schemeClr val="tx1"/>
                </a:solidFill>
                <a:effectLst/>
              </a:rPr>
              <a:t>Placodermi</a:t>
            </a:r>
            <a:r>
              <a:rPr lang="ru-RU" sz="2000" cap="none" dirty="0" smtClean="0">
                <a:solidFill>
                  <a:schemeClr val="tx1"/>
                </a:solidFill>
                <a:effectLst/>
              </a:rPr>
              <a:t>)- </a:t>
            </a:r>
            <a:br>
              <a:rPr lang="ru-RU" sz="2000" cap="none" dirty="0" smtClean="0">
                <a:solidFill>
                  <a:schemeClr val="tx1"/>
                </a:solidFill>
                <a:effectLst/>
              </a:rPr>
            </a:br>
            <a:r>
              <a:rPr lang="ru-RU" sz="2000" cap="none" dirty="0" smtClean="0">
                <a:solidFill>
                  <a:schemeClr val="tx1"/>
                </a:solidFill>
                <a:effectLst/>
              </a:rPr>
              <a:t>класс </a:t>
            </a:r>
            <a:r>
              <a:rPr lang="ru-RU" sz="2000" cap="none" dirty="0" err="1" smtClean="0">
                <a:solidFill>
                  <a:schemeClr val="tx1"/>
                </a:solidFill>
                <a:effectLst/>
              </a:rPr>
              <a:t>челюстноротых</a:t>
            </a:r>
            <a:r>
              <a:rPr lang="ru-RU" sz="2000" cap="none" dirty="0" smtClean="0">
                <a:solidFill>
                  <a:schemeClr val="tx1"/>
                </a:solidFill>
                <a:effectLst/>
              </a:rPr>
              <a:t> (</a:t>
            </a:r>
            <a:r>
              <a:rPr lang="en-US" sz="2000" i="1" cap="none" dirty="0" err="1">
                <a:solidFill>
                  <a:schemeClr val="tx1"/>
                </a:solidFill>
                <a:effectLst/>
              </a:rPr>
              <a:t>G</a:t>
            </a:r>
            <a:r>
              <a:rPr lang="ru-RU" sz="2000" i="1" cap="none" dirty="0" err="1" smtClean="0">
                <a:solidFill>
                  <a:schemeClr val="tx1"/>
                </a:solidFill>
                <a:effectLst/>
              </a:rPr>
              <a:t>nasthostomata</a:t>
            </a:r>
            <a:r>
              <a:rPr lang="ru-RU" sz="2000" cap="none" dirty="0" smtClean="0">
                <a:solidFill>
                  <a:schemeClr val="tx1"/>
                </a:solidFill>
                <a:effectLst/>
              </a:rPr>
              <a:t>), </a:t>
            </a:r>
            <a:br>
              <a:rPr lang="ru-RU" sz="2000" cap="none" dirty="0" smtClean="0">
                <a:solidFill>
                  <a:schemeClr val="tx1"/>
                </a:solidFill>
                <a:effectLst/>
              </a:rPr>
            </a:br>
            <a:r>
              <a:rPr lang="ru-RU" sz="2000" cap="none" dirty="0" smtClean="0">
                <a:solidFill>
                  <a:schemeClr val="tx1"/>
                </a:solidFill>
                <a:effectLst/>
              </a:rPr>
              <a:t>живших в палеозое, начиная с раннего силура).</a:t>
            </a:r>
            <a:br>
              <a:rPr lang="ru-RU" sz="2000" cap="none" dirty="0" smtClean="0">
                <a:solidFill>
                  <a:schemeClr val="tx1"/>
                </a:solidFill>
                <a:effectLst/>
              </a:rPr>
            </a:br>
            <a:r>
              <a:rPr lang="ru-RU" sz="2000" cap="none" dirty="0" smtClean="0">
                <a:solidFill>
                  <a:schemeClr val="tx1"/>
                </a:solidFill>
                <a:effectLst/>
              </a:rPr>
              <a:t>то первых</a:t>
            </a:r>
            <a:r>
              <a:rPr lang="ru-RU" sz="2000" cap="none" dirty="0">
                <a:solidFill>
                  <a:schemeClr val="tx1"/>
                </a:solidFill>
                <a:effectLst/>
              </a:rPr>
              <a:t> </a:t>
            </a:r>
            <a:r>
              <a:rPr lang="ru-RU" sz="2000" cap="none" dirty="0" smtClean="0">
                <a:solidFill>
                  <a:schemeClr val="tx1"/>
                </a:solidFill>
                <a:effectLst/>
              </a:rPr>
              <a:t>акул следует искать в силуре. </a:t>
            </a:r>
            <a:br>
              <a:rPr lang="ru-RU" sz="2000" cap="none" dirty="0" smtClean="0">
                <a:solidFill>
                  <a:schemeClr val="tx1"/>
                </a:solidFill>
                <a:effectLst/>
              </a:rPr>
            </a:br>
            <a:r>
              <a:rPr lang="ru-RU" sz="2000" cap="none" dirty="0" smtClean="0">
                <a:solidFill>
                  <a:schemeClr val="tx1"/>
                </a:solidFill>
                <a:effectLst/>
              </a:rPr>
              <a:t>И в палеозое класс рыб представлен хрящевыми </a:t>
            </a:r>
            <a:br>
              <a:rPr lang="ru-RU" sz="2000" cap="none" dirty="0" smtClean="0">
                <a:solidFill>
                  <a:schemeClr val="tx1"/>
                </a:solidFill>
                <a:effectLst/>
              </a:rPr>
            </a:br>
            <a:r>
              <a:rPr lang="ru-RU" sz="2000" cap="none" dirty="0" smtClean="0">
                <a:solidFill>
                  <a:schemeClr val="tx1"/>
                </a:solidFill>
                <a:effectLst/>
              </a:rPr>
              <a:t>и </a:t>
            </a:r>
            <a:r>
              <a:rPr lang="ru-RU" sz="2000" cap="none" dirty="0" err="1" smtClean="0">
                <a:solidFill>
                  <a:schemeClr val="tx1"/>
                </a:solidFill>
                <a:effectLst/>
              </a:rPr>
              <a:t>селлахиями</a:t>
            </a:r>
            <a:r>
              <a:rPr lang="ru-RU" sz="2000" cap="none" dirty="0" smtClean="0">
                <a:solidFill>
                  <a:schemeClr val="tx1"/>
                </a:solidFill>
                <a:effectLst/>
              </a:rPr>
              <a:t>(-отряд рыб, характеризующийся</a:t>
            </a:r>
            <a:br>
              <a:rPr lang="ru-RU" sz="2000" cap="none" dirty="0" smtClean="0">
                <a:solidFill>
                  <a:schemeClr val="tx1"/>
                </a:solidFill>
                <a:effectLst/>
              </a:rPr>
            </a:br>
            <a:r>
              <a:rPr lang="ru-RU" sz="2000" cap="none" dirty="0" smtClean="0">
                <a:solidFill>
                  <a:schemeClr val="tx1"/>
                </a:solidFill>
                <a:effectLst/>
              </a:rPr>
              <a:t>присутствием нескольких рядов клапанов</a:t>
            </a:r>
            <a:br>
              <a:rPr lang="ru-RU" sz="2000" cap="none" dirty="0" smtClean="0">
                <a:solidFill>
                  <a:schemeClr val="tx1"/>
                </a:solidFill>
                <a:effectLst/>
              </a:rPr>
            </a:br>
            <a:r>
              <a:rPr lang="ru-RU" sz="2000" cap="none" dirty="0" smtClean="0">
                <a:solidFill>
                  <a:schemeClr val="tx1"/>
                </a:solidFill>
                <a:effectLst/>
              </a:rPr>
              <a:t>в артериальном конусе, спиральной складкой </a:t>
            </a:r>
            <a:br>
              <a:rPr lang="ru-RU" sz="2000" cap="none" dirty="0" smtClean="0">
                <a:solidFill>
                  <a:schemeClr val="tx1"/>
                </a:solidFill>
                <a:effectLst/>
              </a:rPr>
            </a:br>
            <a:r>
              <a:rPr lang="ru-RU" sz="2000" cap="none" dirty="0" smtClean="0">
                <a:solidFill>
                  <a:schemeClr val="tx1"/>
                </a:solidFill>
                <a:effectLst/>
              </a:rPr>
              <a:t>в кишке и присутствием клоаки),</a:t>
            </a:r>
            <a:br>
              <a:rPr lang="ru-RU" sz="2000" cap="none" dirty="0" smtClean="0">
                <a:solidFill>
                  <a:schemeClr val="tx1"/>
                </a:solidFill>
                <a:effectLst/>
              </a:rPr>
            </a:br>
            <a:r>
              <a:rPr lang="ru-RU" sz="2000" cap="none" dirty="0" smtClean="0">
                <a:solidFill>
                  <a:schemeClr val="tx1"/>
                </a:solidFill>
                <a:effectLst/>
              </a:rPr>
              <a:t> современными представителями</a:t>
            </a:r>
            <a:br>
              <a:rPr lang="ru-RU" sz="2000" cap="none" dirty="0" smtClean="0">
                <a:solidFill>
                  <a:schemeClr val="tx1"/>
                </a:solidFill>
                <a:effectLst/>
              </a:rPr>
            </a:br>
            <a:r>
              <a:rPr lang="ru-RU" sz="2000" cap="none" dirty="0" smtClean="0">
                <a:solidFill>
                  <a:schemeClr val="tx1"/>
                </a:solidFill>
                <a:effectLst/>
              </a:rPr>
              <a:t> которых являются акулы и скаты. </a:t>
            </a:r>
            <a:r>
              <a:rPr lang="ru-RU" sz="1800" cap="none" dirty="0" smtClean="0">
                <a:solidFill>
                  <a:schemeClr val="tx1"/>
                </a:solidFill>
                <a:effectLst/>
              </a:rPr>
              <a:t/>
            </a:r>
            <a:br>
              <a:rPr lang="ru-RU" sz="1800" cap="none" dirty="0" smtClean="0">
                <a:solidFill>
                  <a:schemeClr val="tx1"/>
                </a:solidFill>
                <a:effectLst/>
              </a:rPr>
            </a:br>
            <a:endParaRPr lang="ru-RU" cap="none" dirty="0">
              <a:solidFill>
                <a:schemeClr val="tx1"/>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2720" y="931945"/>
            <a:ext cx="5344733" cy="5198024"/>
          </a:xfrm>
          <a:prstGeom prst="rect">
            <a:avLst/>
          </a:prstGeom>
        </p:spPr>
      </p:pic>
    </p:spTree>
    <p:extLst>
      <p:ext uri="{BB962C8B-B14F-4D97-AF65-F5344CB8AC3E}">
        <p14:creationId xmlns:p14="http://schemas.microsoft.com/office/powerpoint/2010/main" val="42808486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6236" y="2182458"/>
            <a:ext cx="9905998" cy="1905000"/>
          </a:xfrm>
        </p:spPr>
        <p:txBody>
          <a:bodyPr>
            <a:normAutofit fontScale="90000"/>
          </a:bodyPr>
          <a:lstStyle/>
          <a:p>
            <a:r>
              <a:rPr lang="ru-RU" cap="none" dirty="0" smtClean="0">
                <a:solidFill>
                  <a:schemeClr val="tx1"/>
                </a:solidFill>
                <a:effectLst>
                  <a:glow rad="38100">
                    <a:schemeClr val="bg1">
                      <a:lumMod val="65000"/>
                      <a:lumOff val="35000"/>
                      <a:alpha val="40000"/>
                    </a:schemeClr>
                  </a:glow>
                </a:effectLst>
                <a:latin typeface="Times New Roman" panose="02020603050405020304" pitchFamily="18" charset="0"/>
                <a:cs typeface="Times New Roman" panose="02020603050405020304" pitchFamily="18" charset="0"/>
              </a:rPr>
              <a:t>Летом этого года в долине Баксана у Заюково, в сланцевых </a:t>
            </a:r>
            <a:r>
              <a:rPr lang="ru-RU" cap="none" dirty="0" smtClean="0">
                <a:solidFill>
                  <a:schemeClr val="tx1"/>
                </a:solidFill>
                <a:effectLst>
                  <a:glow rad="38100">
                    <a:schemeClr val="bg1">
                      <a:lumMod val="65000"/>
                      <a:lumOff val="35000"/>
                      <a:alpha val="40000"/>
                    </a:schemeClr>
                  </a:glow>
                </a:effectLst>
                <a:latin typeface="Times New Roman" panose="02020603050405020304" pitchFamily="18" charset="0"/>
                <a:cs typeface="Times New Roman" panose="02020603050405020304" pitchFamily="18" charset="0"/>
              </a:rPr>
              <a:t>отложениях, </a:t>
            </a:r>
            <a:r>
              <a:rPr lang="ru-RU" cap="none" dirty="0" smtClean="0">
                <a:solidFill>
                  <a:schemeClr val="tx1"/>
                </a:solidFill>
                <a:effectLst>
                  <a:glow rad="38100">
                    <a:schemeClr val="bg1">
                      <a:lumMod val="65000"/>
                      <a:lumOff val="35000"/>
                      <a:alpha val="40000"/>
                    </a:schemeClr>
                  </a:glow>
                </a:effectLst>
                <a:latin typeface="Times New Roman" panose="02020603050405020304" pitchFamily="18" charset="0"/>
                <a:cs typeface="Times New Roman" panose="02020603050405020304" pitchFamily="18" charset="0"/>
              </a:rPr>
              <a:t>был найден необычный ископаемый объект. Принадлежность его к животному миру не вызывало сомнений. Однако какую часть тела он представляет и к какому животному относится определить было сложно и поэтому я принесла его в наш Музей живой природы. С помощью палеонтологической литературы мы </a:t>
            </a:r>
            <a:r>
              <a:rPr lang="ru-RU" cap="none" dirty="0" smtClean="0">
                <a:solidFill>
                  <a:schemeClr val="tx1"/>
                </a:solidFill>
                <a:effectLst>
                  <a:glow rad="38100">
                    <a:schemeClr val="bg1">
                      <a:lumMod val="65000"/>
                      <a:lumOff val="35000"/>
                      <a:alpha val="40000"/>
                    </a:schemeClr>
                  </a:glow>
                </a:effectLst>
                <a:latin typeface="Times New Roman" panose="02020603050405020304" pitchFamily="18" charset="0"/>
                <a:cs typeface="Times New Roman" panose="02020603050405020304" pitchFamily="18" charset="0"/>
              </a:rPr>
              <a:t>с моим преподавателем А.М. </a:t>
            </a:r>
            <a:r>
              <a:rPr lang="ru-RU" cap="none" dirty="0" err="1" smtClean="0">
                <a:solidFill>
                  <a:schemeClr val="tx1"/>
                </a:solidFill>
                <a:effectLst>
                  <a:glow rad="38100">
                    <a:schemeClr val="bg1">
                      <a:lumMod val="65000"/>
                      <a:lumOff val="35000"/>
                      <a:alpha val="40000"/>
                    </a:schemeClr>
                  </a:glow>
                </a:effectLst>
                <a:latin typeface="Times New Roman" panose="02020603050405020304" pitchFamily="18" charset="0"/>
                <a:cs typeface="Times New Roman" panose="02020603050405020304" pitchFamily="18" charset="0"/>
              </a:rPr>
              <a:t>Хатуховым</a:t>
            </a:r>
            <a:r>
              <a:rPr lang="ru-RU" cap="none" dirty="0" smtClean="0">
                <a:solidFill>
                  <a:schemeClr val="tx1"/>
                </a:solidFill>
                <a:effectLst>
                  <a:glow rad="38100">
                    <a:schemeClr val="bg1">
                      <a:lumMod val="65000"/>
                      <a:lumOff val="35000"/>
                      <a:alpha val="40000"/>
                    </a:schemeClr>
                  </a:glow>
                </a:effectLst>
                <a:latin typeface="Times New Roman" panose="02020603050405020304" pitchFamily="18" charset="0"/>
                <a:cs typeface="Times New Roman" panose="02020603050405020304" pitchFamily="18" charset="0"/>
              </a:rPr>
              <a:t> установили</a:t>
            </a:r>
            <a:r>
              <a:rPr lang="ru-RU" cap="none" dirty="0" smtClean="0">
                <a:solidFill>
                  <a:schemeClr val="tx1"/>
                </a:solidFill>
                <a:effectLst>
                  <a:glow rad="38100">
                    <a:schemeClr val="bg1">
                      <a:lumMod val="65000"/>
                      <a:lumOff val="35000"/>
                      <a:alpha val="40000"/>
                    </a:schemeClr>
                  </a:glow>
                </a:effectLst>
                <a:latin typeface="Times New Roman" panose="02020603050405020304" pitchFamily="18" charset="0"/>
                <a:cs typeface="Times New Roman" panose="02020603050405020304" pitchFamily="18" charset="0"/>
              </a:rPr>
              <a:t>, что это зуб ископаемой акулы. </a:t>
            </a:r>
            <a:r>
              <a:rPr lang="ru-RU" cap="none" dirty="0">
                <a:solidFill>
                  <a:schemeClr val="tx1"/>
                </a:solidFill>
                <a:effectLst>
                  <a:glow rad="38100">
                    <a:schemeClr val="bg1">
                      <a:lumMod val="65000"/>
                      <a:lumOff val="35000"/>
                      <a:alpha val="40000"/>
                    </a:schemeClr>
                  </a:glow>
                </a:effectLst>
                <a:latin typeface="Times New Roman" panose="02020603050405020304" pitchFamily="18" charset="0"/>
                <a:cs typeface="Times New Roman" panose="02020603050405020304" pitchFamily="18" charset="0"/>
              </a:rPr>
              <a:t>Н</a:t>
            </a:r>
            <a:r>
              <a:rPr lang="ru-RU" cap="none" dirty="0" smtClean="0">
                <a:solidFill>
                  <a:schemeClr val="tx1"/>
                </a:solidFill>
                <a:effectLst>
                  <a:glow rad="38100">
                    <a:schemeClr val="bg1">
                      <a:lumMod val="65000"/>
                      <a:lumOff val="35000"/>
                      <a:alpha val="40000"/>
                    </a:schemeClr>
                  </a:glow>
                </a:effectLst>
                <a:latin typeface="Times New Roman" panose="02020603050405020304" pitchFamily="18" charset="0"/>
                <a:cs typeface="Times New Roman" panose="02020603050405020304" pitchFamily="18" charset="0"/>
              </a:rPr>
              <a:t>иже приводиться фотография.</a:t>
            </a:r>
            <a:endParaRPr lang="ru-RU" cap="none" dirty="0">
              <a:solidFill>
                <a:schemeClr val="tx1"/>
              </a:solidFill>
              <a:effectLst>
                <a:glow rad="38100">
                  <a:schemeClr val="bg1">
                    <a:lumMod val="65000"/>
                    <a:lumOff val="3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95977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36055" r="27513"/>
          <a:stretch/>
        </p:blipFill>
        <p:spPr>
          <a:xfrm rot="5400000">
            <a:off x="925990" y="553352"/>
            <a:ext cx="4572001" cy="5764844"/>
          </a:xfrm>
          <a:prstGeom prst="rect">
            <a:avLst/>
          </a:prstGeom>
        </p:spPr>
      </p:pic>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31925" t="1670" r="31455" b="-1670"/>
          <a:stretch/>
        </p:blipFill>
        <p:spPr>
          <a:xfrm rot="5400000">
            <a:off x="6775286" y="468900"/>
            <a:ext cx="4572002" cy="5933749"/>
          </a:xfrm>
          <a:prstGeom prst="rect">
            <a:avLst/>
          </a:prstGeom>
        </p:spPr>
      </p:pic>
    </p:spTree>
    <p:extLst>
      <p:ext uri="{BB962C8B-B14F-4D97-AF65-F5344CB8AC3E}">
        <p14:creationId xmlns:p14="http://schemas.microsoft.com/office/powerpoint/2010/main" val="2496710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2015" y="2077792"/>
            <a:ext cx="9905998" cy="1905000"/>
          </a:xfrm>
        </p:spPr>
        <p:txBody>
          <a:bodyPr>
            <a:normAutofit fontScale="90000"/>
          </a:bodyPr>
          <a:lstStyle/>
          <a:p>
            <a:r>
              <a:rPr lang="ru-RU" sz="2200" cap="none" dirty="0" smtClean="0">
                <a:solidFill>
                  <a:schemeClr val="tx1"/>
                </a:solidFill>
                <a:effectLst/>
                <a:latin typeface="Times New Roman" panose="02020603050405020304" pitchFamily="18" charset="0"/>
                <a:cs typeface="Times New Roman" panose="02020603050405020304" pitchFamily="18" charset="0"/>
              </a:rPr>
              <a:t>Как и должно быть у акул, зуб с острыми режущими краями и </a:t>
            </a:r>
            <a:r>
              <a:rPr lang="ru-RU" sz="2200" cap="none" dirty="0" err="1">
                <a:solidFill>
                  <a:schemeClr val="tx1"/>
                </a:solidFill>
                <a:effectLst/>
                <a:latin typeface="Times New Roman" panose="02020603050405020304" pitchFamily="18" charset="0"/>
                <a:cs typeface="Times New Roman" panose="02020603050405020304" pitchFamily="18" charset="0"/>
              </a:rPr>
              <a:t>а</a:t>
            </a:r>
            <a:r>
              <a:rPr lang="ru-RU" sz="2200" cap="none" dirty="0" err="1" smtClean="0">
                <a:solidFill>
                  <a:schemeClr val="tx1"/>
                </a:solidFill>
                <a:effectLst/>
                <a:latin typeface="Times New Roman" panose="02020603050405020304" pitchFamily="18" charset="0"/>
                <a:cs typeface="Times New Roman" panose="02020603050405020304" pitchFamily="18" charset="0"/>
              </a:rPr>
              <a:t>ркавидными</a:t>
            </a:r>
            <a:r>
              <a:rPr lang="ru-RU" sz="2200" cap="none" dirty="0" smtClean="0">
                <a:solidFill>
                  <a:schemeClr val="tx1"/>
                </a:solidFill>
                <a:effectLst/>
                <a:latin typeface="Times New Roman" panose="02020603050405020304" pitchFamily="18" charset="0"/>
                <a:cs typeface="Times New Roman" panose="02020603050405020304" pitchFamily="18" charset="0"/>
              </a:rPr>
              <a:t> </a:t>
            </a:r>
            <a:r>
              <a:rPr lang="ru-RU" sz="2200" cap="none" dirty="0" smtClean="0">
                <a:solidFill>
                  <a:schemeClr val="tx1"/>
                </a:solidFill>
                <a:effectLst/>
                <a:latin typeface="Times New Roman" panose="02020603050405020304" pitchFamily="18" charset="0"/>
                <a:cs typeface="Times New Roman" panose="02020603050405020304" pitchFamily="18" charset="0"/>
              </a:rPr>
              <a:t>корнями. </a:t>
            </a:r>
            <a:r>
              <a:rPr lang="ru-RU" sz="2200" cap="none" dirty="0">
                <a:solidFill>
                  <a:schemeClr val="tx1"/>
                </a:solidFill>
                <a:effectLst/>
                <a:latin typeface="Times New Roman" panose="02020603050405020304" pitchFamily="18" charset="0"/>
                <a:cs typeface="Times New Roman" panose="02020603050405020304" pitchFamily="18" charset="0"/>
              </a:rPr>
              <a:t>Поскольку </a:t>
            </a:r>
            <a:r>
              <a:rPr lang="ru-RU" sz="2200" cap="none" dirty="0" smtClean="0">
                <a:solidFill>
                  <a:schemeClr val="tx1"/>
                </a:solidFill>
                <a:effectLst/>
                <a:latin typeface="Times New Roman" panose="02020603050405020304" pitchFamily="18" charset="0"/>
                <a:cs typeface="Times New Roman" panose="02020603050405020304" pitchFamily="18" charset="0"/>
              </a:rPr>
              <a:t>скелет акул состоит </a:t>
            </a:r>
            <a:r>
              <a:rPr lang="ru-RU" sz="2200" cap="none" dirty="0">
                <a:solidFill>
                  <a:schemeClr val="tx1"/>
                </a:solidFill>
                <a:effectLst/>
                <a:latin typeface="Times New Roman" panose="02020603050405020304" pitchFamily="18" charset="0"/>
                <a:cs typeface="Times New Roman" panose="02020603050405020304" pitchFamily="18" charset="0"/>
              </a:rPr>
              <a:t>из </a:t>
            </a:r>
            <a:r>
              <a:rPr lang="ru-RU" sz="2200" cap="none" dirty="0" smtClean="0">
                <a:solidFill>
                  <a:schemeClr val="tx1"/>
                </a:solidFill>
                <a:effectLst/>
                <a:latin typeface="Times New Roman" panose="02020603050405020304" pitchFamily="18" charset="0"/>
                <a:cs typeface="Times New Roman" panose="02020603050405020304" pitchFamily="18" charset="0"/>
              </a:rPr>
              <a:t>хряща, в </a:t>
            </a:r>
            <a:r>
              <a:rPr lang="ru-RU" sz="2200" cap="none" dirty="0">
                <a:solidFill>
                  <a:schemeClr val="tx1"/>
                </a:solidFill>
                <a:effectLst/>
                <a:latin typeface="Times New Roman" panose="02020603050405020304" pitchFamily="18" charset="0"/>
                <a:cs typeface="Times New Roman" panose="02020603050405020304" pitchFamily="18" charset="0"/>
              </a:rPr>
              <a:t>ископаемом состоянии от этих рыб </a:t>
            </a:r>
            <a:r>
              <a:rPr lang="ru-RU" sz="2200" cap="none" dirty="0" smtClean="0">
                <a:solidFill>
                  <a:schemeClr val="tx1"/>
                </a:solidFill>
                <a:effectLst/>
                <a:latin typeface="Times New Roman" panose="02020603050405020304" pitchFamily="18" charset="0"/>
                <a:cs typeface="Times New Roman" panose="02020603050405020304" pitchFamily="18" charset="0"/>
              </a:rPr>
              <a:t>остаются, главным образом, </a:t>
            </a:r>
            <a:r>
              <a:rPr lang="ru-RU" sz="2200" cap="none" dirty="0">
                <a:solidFill>
                  <a:schemeClr val="tx1"/>
                </a:solidFill>
                <a:effectLst/>
                <a:latin typeface="Times New Roman" panose="02020603050405020304" pitchFamily="18" charset="0"/>
                <a:cs typeface="Times New Roman" panose="02020603050405020304" pitchFamily="18" charset="0"/>
              </a:rPr>
              <a:t>только плакоидная чешуя, зубы и </a:t>
            </a:r>
            <a:br>
              <a:rPr lang="ru-RU" sz="2200" cap="none" dirty="0">
                <a:solidFill>
                  <a:schemeClr val="tx1"/>
                </a:solidFill>
                <a:effectLst/>
                <a:latin typeface="Times New Roman" panose="02020603050405020304" pitchFamily="18" charset="0"/>
                <a:cs typeface="Times New Roman" panose="02020603050405020304" pitchFamily="18" charset="0"/>
              </a:rPr>
            </a:br>
            <a:r>
              <a:rPr lang="ru-RU" sz="2200" cap="none" dirty="0">
                <a:solidFill>
                  <a:schemeClr val="tx1"/>
                </a:solidFill>
                <a:effectLst/>
                <a:latin typeface="Times New Roman" panose="02020603050405020304" pitchFamily="18" charset="0"/>
                <a:cs typeface="Times New Roman" panose="02020603050405020304" pitchFamily="18" charset="0"/>
              </a:rPr>
              <a:t>иглы </a:t>
            </a:r>
            <a:r>
              <a:rPr lang="ru-RU" sz="2200" cap="none" dirty="0" smtClean="0">
                <a:solidFill>
                  <a:schemeClr val="tx1"/>
                </a:solidFill>
                <a:effectLst/>
                <a:latin typeface="Times New Roman" panose="02020603050405020304" pitchFamily="18" charset="0"/>
                <a:cs typeface="Times New Roman" panose="02020603050405020304" pitchFamily="18" charset="0"/>
              </a:rPr>
              <a:t>плавников</a:t>
            </a:r>
            <a:r>
              <a:rPr lang="ru-RU" sz="2400" cap="none" dirty="0" smtClean="0">
                <a:solidFill>
                  <a:schemeClr val="tx1"/>
                </a:solidFill>
                <a:effectLst/>
                <a:latin typeface="Times New Roman" panose="02020603050405020304" pitchFamily="18" charset="0"/>
                <a:cs typeface="Times New Roman" panose="02020603050405020304" pitchFamily="18" charset="0"/>
              </a:rPr>
              <a:t>. </a:t>
            </a:r>
            <a:r>
              <a:rPr lang="ru-RU" sz="2200" cap="none" dirty="0" smtClean="0">
                <a:solidFill>
                  <a:schemeClr val="tx1"/>
                </a:solidFill>
                <a:effectLst/>
                <a:latin typeface="Times New Roman" panose="02020603050405020304" pitchFamily="18" charset="0"/>
                <a:cs typeface="Times New Roman" panose="02020603050405020304" pitchFamily="18" charset="0"/>
              </a:rPr>
              <a:t>Возраст акул определяется как средний девон- современность. </a:t>
            </a:r>
            <a:br>
              <a:rPr lang="ru-RU" sz="2200" cap="none" dirty="0" smtClean="0">
                <a:solidFill>
                  <a:schemeClr val="tx1"/>
                </a:solidFill>
                <a:effectLst/>
                <a:latin typeface="Times New Roman" panose="02020603050405020304" pitchFamily="18" charset="0"/>
                <a:cs typeface="Times New Roman" panose="02020603050405020304" pitchFamily="18" charset="0"/>
              </a:rPr>
            </a:br>
            <a:r>
              <a:rPr lang="ru-RU" sz="2200" cap="none" dirty="0" smtClean="0">
                <a:solidFill>
                  <a:schemeClr val="tx1"/>
                </a:solidFill>
                <a:effectLst/>
                <a:latin typeface="Times New Roman" panose="02020603050405020304" pitchFamily="18" charset="0"/>
                <a:cs typeface="Times New Roman" panose="02020603050405020304" pitchFamily="18" charset="0"/>
              </a:rPr>
              <a:t>Следующей проблемой для нас является установление видового статуса нашего объекта, однако эта задача оказалась не из легких. Так</a:t>
            </a:r>
            <a:r>
              <a:rPr lang="ru-RU" sz="2200" cap="none" dirty="0">
                <a:solidFill>
                  <a:schemeClr val="tx1"/>
                </a:solidFill>
                <a:effectLst/>
                <a:latin typeface="Times New Roman" panose="02020603050405020304" pitchFamily="18" charset="0"/>
                <a:cs typeface="Times New Roman" panose="02020603050405020304" pitchFamily="18" charset="0"/>
              </a:rPr>
              <a:t>,</a:t>
            </a:r>
            <a:r>
              <a:rPr lang="ru-RU" sz="2200" cap="none" dirty="0" smtClean="0">
                <a:solidFill>
                  <a:schemeClr val="tx1"/>
                </a:solidFill>
                <a:effectLst/>
                <a:latin typeface="Times New Roman" panose="02020603050405020304" pitchFamily="18" charset="0"/>
                <a:cs typeface="Times New Roman" panose="02020603050405020304" pitchFamily="18" charset="0"/>
              </a:rPr>
              <a:t> </a:t>
            </a:r>
            <a:r>
              <a:rPr lang="ru-RU" sz="2200" cap="none" dirty="0">
                <a:solidFill>
                  <a:schemeClr val="tx1"/>
                </a:solidFill>
                <a:effectLst/>
                <a:latin typeface="Times New Roman" panose="02020603050405020304" pitchFamily="18" charset="0"/>
                <a:cs typeface="Times New Roman" panose="02020603050405020304" pitchFamily="18" charset="0"/>
              </a:rPr>
              <a:t>у</a:t>
            </a:r>
            <a:r>
              <a:rPr lang="ru-RU" sz="2200" cap="none" dirty="0" smtClean="0">
                <a:solidFill>
                  <a:schemeClr val="tx1"/>
                </a:solidFill>
                <a:effectLst/>
                <a:latin typeface="Times New Roman" panose="02020603050405020304" pitchFamily="18" charset="0"/>
                <a:cs typeface="Times New Roman" panose="02020603050405020304" pitchFamily="18" charset="0"/>
              </a:rPr>
              <a:t>ченые (</a:t>
            </a:r>
            <a:r>
              <a:rPr lang="ru-RU" sz="2200" cap="none" dirty="0" err="1" smtClean="0">
                <a:solidFill>
                  <a:schemeClr val="tx1"/>
                </a:solidFill>
                <a:effectLst/>
                <a:latin typeface="Times New Roman" panose="02020603050405020304" pitchFamily="18" charset="0"/>
                <a:cs typeface="Times New Roman" panose="02020603050405020304" pitchFamily="18" charset="0"/>
              </a:rPr>
              <a:t>Бигелов</a:t>
            </a:r>
            <a:r>
              <a:rPr lang="ru-RU" sz="2200" cap="none" dirty="0" smtClean="0">
                <a:solidFill>
                  <a:schemeClr val="tx1"/>
                </a:solidFill>
                <a:effectLst/>
                <a:latin typeface="Times New Roman" panose="02020603050405020304" pitchFamily="18" charset="0"/>
                <a:cs typeface="Times New Roman" panose="02020603050405020304" pitchFamily="18" charset="0"/>
              </a:rPr>
              <a:t> и Шредер), изучившие огромный материал по современным акулам, пришли к выводу, «что многие вопросы систематики еще ждут своего разрешения, требуя критического изучения большой серии экземпляров». Если в отношении систематики современных акул приходится делать такие оговорки, то в отношении меловых акул, от которых сохранились только зубы, то можно представить, какие сложности связаны с ископаемыми. Поэтому приходится мириться со значительной  степенью  условности при определении систематического положения исследуемого объекта. </a:t>
            </a:r>
            <a:r>
              <a:rPr lang="ru-RU" sz="2200" cap="none" dirty="0" smtClean="0">
                <a:solidFill>
                  <a:schemeClr val="tx1"/>
                </a:solidFill>
                <a:effectLst/>
                <a:latin typeface="Times New Roman" panose="02020603050405020304" pitchFamily="18" charset="0"/>
                <a:cs typeface="Times New Roman" panose="02020603050405020304" pitchFamily="18" charset="0"/>
              </a:rPr>
              <a:t/>
            </a:r>
            <a:br>
              <a:rPr lang="ru-RU" sz="2200" cap="none" dirty="0" smtClean="0">
                <a:solidFill>
                  <a:schemeClr val="tx1"/>
                </a:solidFill>
                <a:effectLst/>
                <a:latin typeface="Times New Roman" panose="02020603050405020304" pitchFamily="18" charset="0"/>
                <a:cs typeface="Times New Roman" panose="02020603050405020304" pitchFamily="18" charset="0"/>
              </a:rPr>
            </a:br>
            <a:r>
              <a:rPr lang="ru-RU" sz="2200" cap="none" dirty="0">
                <a:solidFill>
                  <a:schemeClr val="tx1"/>
                </a:solidFill>
                <a:effectLst/>
                <a:latin typeface="Times New Roman" panose="02020603050405020304" pitchFamily="18" charset="0"/>
                <a:cs typeface="Times New Roman" panose="02020603050405020304" pitchFamily="18" charset="0"/>
              </a:rPr>
              <a:t>	</a:t>
            </a:r>
            <a:r>
              <a:rPr lang="ru-RU" sz="2200" cap="none" dirty="0" smtClean="0">
                <a:solidFill>
                  <a:schemeClr val="tx1"/>
                </a:solidFill>
                <a:effectLst/>
                <a:latin typeface="Times New Roman" panose="02020603050405020304" pitchFamily="18" charset="0"/>
                <a:cs typeface="Times New Roman" panose="02020603050405020304" pitchFamily="18" charset="0"/>
              </a:rPr>
              <a:t>В поисках  дополнительной информации  мы наткнулись на сообщение В. Котлярова,  который  имел артефакт с того же </a:t>
            </a:r>
            <a:r>
              <a:rPr lang="ru-RU" sz="2200" cap="none" dirty="0">
                <a:solidFill>
                  <a:schemeClr val="tx1"/>
                </a:solidFill>
                <a:effectLst/>
                <a:latin typeface="Times New Roman" panose="02020603050405020304" pitchFamily="18" charset="0"/>
                <a:cs typeface="Times New Roman" panose="02020603050405020304" pitchFamily="18" charset="0"/>
              </a:rPr>
              <a:t>Б</a:t>
            </a:r>
            <a:r>
              <a:rPr lang="ru-RU" sz="2200" cap="none" dirty="0" smtClean="0">
                <a:solidFill>
                  <a:schemeClr val="tx1"/>
                </a:solidFill>
                <a:effectLst/>
                <a:latin typeface="Times New Roman" panose="02020603050405020304" pitchFamily="18" charset="0"/>
                <a:cs typeface="Times New Roman" panose="02020603050405020304" pitchFamily="18" charset="0"/>
              </a:rPr>
              <a:t>аксана. Оно проливает свет на систематический статус нашего объекта.</a:t>
            </a:r>
            <a:r>
              <a:rPr lang="ru-RU" dirty="0">
                <a:effectLst/>
                <a:latin typeface="Times New Roman" panose="02020603050405020304" pitchFamily="18" charset="0"/>
                <a:cs typeface="Times New Roman" panose="02020603050405020304" pitchFamily="18" charset="0"/>
              </a:rPr>
              <a:t/>
            </a:r>
            <a:br>
              <a:rPr lang="ru-RU" dirty="0">
                <a:effectLst/>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48109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етка">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xmlns="" name="Mesh" id="{789EC3FE-34FD-429C-9918-760025E6C145}" vid="{0F262FD6-3409-4039-A531-64BD4D2F99E4}"/>
    </a:ext>
  </a:extLst>
</a:theme>
</file>

<file path=docProps/app.xml><?xml version="1.0" encoding="utf-8"?>
<Properties xmlns="http://schemas.openxmlformats.org/officeDocument/2006/extended-properties" xmlns:vt="http://schemas.openxmlformats.org/officeDocument/2006/docPropsVTypes">
  <Template>TM03457485[[fn=Сетчатая]]</Template>
  <TotalTime>622</TotalTime>
  <Words>853</Words>
  <Application>Microsoft Office PowerPoint</Application>
  <PresentationFormat>Произвольный</PresentationFormat>
  <Paragraphs>70</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Сетка</vt:lpstr>
      <vt:lpstr>     Акула из  баксана  Презентация</vt:lpstr>
      <vt:lpstr> А Знаете ли вы?</vt:lpstr>
      <vt:lpstr>-В некоторых странах акулу употребляют в пищу.  </vt:lpstr>
      <vt:lpstr>-Беременность гигантской акулы длится около двух лет. Некоторые акулы живородящие,  т.е. Не мечут игру, а на свет сразу появляется акуленок. Это делает их непохожими на других рыб.                   -Акулы существуют уже более 400 млн. Лет.  Это  хрящевые рыбы, относящиеся к подклассу пластиножаберных.  Надотряд акул включает в себя 13 отрядов,  в том числе – 5 исчезнувших к настоящему моменту.  В свою очередь, эти отряды включают семейства и роды акул и – наконец –  несколько сотен видов.     </vt:lpstr>
      <vt:lpstr>- Зубы акулы по прочности не уступают стали. Только зубы составляют костную ткань акулы, весь остальной скелет полностью состоит из хрящей. Когда тигровая акула закрывает рот, то ее зубы прячутся в десны,  а когда она готовится к атаке, то ее зубы выдвигаются, как когти у «росомахи».</vt:lpstr>
      <vt:lpstr>Когда появились акулы?  Этот вопрос по сей день необыкновенно  актуален в научных кругах.  Многие учёные предполагают,  что, поскольку девонские акулы  уже относительно развиты  по сравнению со своими предками –  плакодермами-(Панцирные рыбы (лат. Placodermi)-  класс челюстноротых (Gnasthostomata),  живших в палеозое, начиная с раннего силура). то первых акул следует искать в силуре.  И в палеозое класс рыб представлен хрящевыми  и селлахиями(-отряд рыб, характеризующийся присутствием нескольких рядов клапанов в артериальном конусе, спиральной складкой  в кишке и присутствием клоаки),  современными представителями  которых являются акулы и скаты.  </vt:lpstr>
      <vt:lpstr>Летом этого года в долине Баксана у Заюково, в сланцевых отложениях, был найден необычный ископаемый объект. Принадлежность его к животному миру не вызывало сомнений. Однако какую часть тела он представляет и к какому животному относится определить было сложно и поэтому я принесла его в наш Музей живой природы. С помощью палеонтологической литературы мы с моим преподавателем А.М. Хатуховым установили, что это зуб ископаемой акулы. Ниже приводиться фотография.</vt:lpstr>
      <vt:lpstr>Презентация PowerPoint</vt:lpstr>
      <vt:lpstr>Как и должно быть у акул, зуб с острыми режущими краями и аркавидными корнями. Поскольку скелет акул состоит из хряща, в ископаемом состоянии от этих рыб остаются, главным образом, только плакоидная чешуя, зубы и  иглы плавников. Возраст акул определяется как средний девон- современность.  Следующей проблемой для нас является установление видового статуса нашего объекта, однако эта задача оказалась не из легких. Так, ученые (Бигелов и Шредер), изучившие огромный материал по современным акулам, пришли к выводу, «что многие вопросы систематики еще ждут своего разрешения, требуя критического изучения большой серии экземпляров». Если в отношении систематики современных акул приходится делать такие оговорки, то в отношении меловых акул, от которых сохранились только зубы, то можно представить, какие сложности связаны с ископаемыми. Поэтому приходится мириться со значительной  степенью  условности при определении систематического положения исследуемого объекта.   В поисках  дополнительной информации  мы наткнулись на сообщение В. Котлярова,  который  имел артефакт с того же Баксана. Оно проливает свет на систематический статус нашего объекта. </vt:lpstr>
      <vt:lpstr>ХИЩНЫЕ АКУЛЫ ПЛАВАЛИ ТАМ, ГДЕ ТЕЧЕТ БАКСАН из публикации Виктора Котлярова – местного  краеведа.</vt:lpstr>
      <vt:lpstr>Передний зуб Araloselachus sp..                       Возраст окаменелости: кайнозой, палеоген                   Место находки: Краснодарский край, р.Пшеха           Тип окаменелости: позвоночные, рыбы  </vt:lpstr>
      <vt:lpstr>Ранний олигоцен, планорбелловый слой, нижний Майкоп. Размер с корнем 27 мм, зуб без корня 17 мм. Зуб в родной породе - глине. Найден в компании с д.б.н. ПИН РАН Банниковым А.Ф. Очень редкая находка для р. Пшехи. За 25 лет поездок на р. Пшеху им было найдено несколько зубов.  Данное захоронение интересно тем, что исключает любые повреждения зубов. После выпадения, зуб опускается на дно и захоранивается в мягком донном осадке. Поскольку на этой территории в восточном паратетисе существовало сероводородное заражение - исключается даже шевеление зуба на дне в результате ползания, плавания кого либо. В коренной породе отсутствуют песчано-гравийные включения, что исключает механические воздействия на зуб в результате прибоя.  Вторая находка А.Ф. Банникова большой зуб  Araloselachus sp.   Araloselachus – это род ископаемых акул. Представители данного рода встречаются в отложениях конца палеогена- неогена. Занимал экологическую нишу Striatolamia, прийдя на смену этому роду после исчезновения. Зубная система по типу «Carharias taurus». Зубы высокие, с остроконечными вершинами и небольшими лотеральными зубцами(тоже с остроконечными вершинами). В большинстве случаев с лингвальный протуберанец, плавно спускающийся к ветвям корня и питательная щель. </vt:lpstr>
      <vt:lpstr>Как используют зубы акулы? </vt:lpstr>
      <vt:lpstr>Презентация PowerPoint</vt:lpstr>
      <vt:lpstr>От дна моря к снежным вершинам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Акула из баксана</dc:title>
  <dc:creator>Islam Zhurtubaev</dc:creator>
  <cp:lastModifiedBy>Аубекир</cp:lastModifiedBy>
  <cp:revision>53</cp:revision>
  <dcterms:created xsi:type="dcterms:W3CDTF">2016-12-03T11:23:15Z</dcterms:created>
  <dcterms:modified xsi:type="dcterms:W3CDTF">2017-03-04T14:11:46Z</dcterms:modified>
</cp:coreProperties>
</file>