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338" r:id="rId11"/>
    <p:sldId id="339" r:id="rId12"/>
    <p:sldId id="271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4" r:id="rId23"/>
    <p:sldId id="278" r:id="rId24"/>
    <p:sldId id="279" r:id="rId25"/>
    <p:sldId id="293" r:id="rId26"/>
    <p:sldId id="292" r:id="rId27"/>
    <p:sldId id="286" r:id="rId28"/>
    <p:sldId id="287" r:id="rId29"/>
    <p:sldId id="288" r:id="rId30"/>
    <p:sldId id="294" r:id="rId31"/>
    <p:sldId id="291" r:id="rId32"/>
    <p:sldId id="289" r:id="rId33"/>
    <p:sldId id="298" r:id="rId34"/>
    <p:sldId id="290" r:id="rId35"/>
    <p:sldId id="295" r:id="rId36"/>
    <p:sldId id="299" r:id="rId37"/>
    <p:sldId id="296" r:id="rId38"/>
    <p:sldId id="297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40" r:id="rId51"/>
    <p:sldId id="320" r:id="rId52"/>
    <p:sldId id="311" r:id="rId53"/>
    <p:sldId id="316" r:id="rId54"/>
    <p:sldId id="313" r:id="rId55"/>
    <p:sldId id="315" r:id="rId56"/>
    <p:sldId id="312" r:id="rId57"/>
    <p:sldId id="319" r:id="rId58"/>
    <p:sldId id="321" r:id="rId59"/>
    <p:sldId id="322" r:id="rId60"/>
    <p:sldId id="325" r:id="rId61"/>
    <p:sldId id="324" r:id="rId62"/>
    <p:sldId id="323" r:id="rId63"/>
    <p:sldId id="327" r:id="rId64"/>
    <p:sldId id="326" r:id="rId65"/>
    <p:sldId id="332" r:id="rId66"/>
    <p:sldId id="328" r:id="rId67"/>
    <p:sldId id="329" r:id="rId68"/>
    <p:sldId id="330" r:id="rId69"/>
    <p:sldId id="331" r:id="rId70"/>
    <p:sldId id="333" r:id="rId71"/>
    <p:sldId id="341" r:id="rId72"/>
    <p:sldId id="334" r:id="rId73"/>
    <p:sldId id="335" r:id="rId74"/>
    <p:sldId id="336" r:id="rId75"/>
    <p:sldId id="337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92991AA9-E347-4E5C-A28E-7F47B63D42F6}">
          <p14:sldIdLst>
            <p14:sldId id="256"/>
            <p14:sldId id="257"/>
            <p14:sldId id="258"/>
            <p14:sldId id="277"/>
            <p14:sldId id="259"/>
            <p14:sldId id="260"/>
            <p14:sldId id="261"/>
            <p14:sldId id="262"/>
            <p14:sldId id="263"/>
            <p14:sldId id="338"/>
            <p14:sldId id="339"/>
            <p14:sldId id="271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73"/>
            <p14:sldId id="274"/>
            <p14:sldId id="278"/>
            <p14:sldId id="279"/>
            <p14:sldId id="293"/>
            <p14:sldId id="292"/>
            <p14:sldId id="286"/>
            <p14:sldId id="287"/>
            <p14:sldId id="288"/>
            <p14:sldId id="294"/>
            <p14:sldId id="291"/>
            <p14:sldId id="289"/>
            <p14:sldId id="298"/>
            <p14:sldId id="290"/>
            <p14:sldId id="295"/>
            <p14:sldId id="299"/>
            <p14:sldId id="296"/>
            <p14:sldId id="297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40"/>
            <p14:sldId id="320"/>
            <p14:sldId id="311"/>
            <p14:sldId id="316"/>
            <p14:sldId id="313"/>
            <p14:sldId id="315"/>
            <p14:sldId id="312"/>
            <p14:sldId id="319"/>
            <p14:sldId id="321"/>
            <p14:sldId id="322"/>
            <p14:sldId id="325"/>
            <p14:sldId id="324"/>
            <p14:sldId id="323"/>
            <p14:sldId id="327"/>
            <p14:sldId id="326"/>
            <p14:sldId id="332"/>
            <p14:sldId id="328"/>
            <p14:sldId id="329"/>
            <p14:sldId id="330"/>
            <p14:sldId id="331"/>
            <p14:sldId id="333"/>
            <p14:sldId id="341"/>
            <p14:sldId id="334"/>
            <p14:sldId id="335"/>
            <p14:sldId id="336"/>
            <p14:sldId id="33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D940BF7-6AE2-4140-91DF-EB1ACD25EB7A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8C3589-0B9E-48B7-9E52-11412AF411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за отчетный период </a:t>
            </a:r>
            <a:r>
              <a:rPr lang="ru-RU" dirty="0" smtClean="0"/>
              <a:t>20</a:t>
            </a:r>
            <a:r>
              <a:rPr lang="en-US" dirty="0" smtClean="0"/>
              <a:t>09</a:t>
            </a:r>
            <a:r>
              <a:rPr lang="ru-RU" dirty="0" smtClean="0"/>
              <a:t>-2015 </a:t>
            </a:r>
            <a:r>
              <a:rPr lang="ru-RU" dirty="0"/>
              <a:t>гг.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203853"/>
            <a:ext cx="6629400" cy="1161251"/>
          </a:xfrm>
        </p:spPr>
        <p:txBody>
          <a:bodyPr/>
          <a:lstStyle/>
          <a:p>
            <a:r>
              <a:rPr lang="ru-RU" sz="3200" dirty="0" smtClean="0"/>
              <a:t>Отчет о работе Студенческого совета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1498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Pag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29268"/>
            <a:ext cx="3000396" cy="2128360"/>
          </a:xfrm>
          <a:prstGeom prst="rect">
            <a:avLst/>
          </a:prstGeom>
        </p:spPr>
      </p:pic>
      <p:pic>
        <p:nvPicPr>
          <p:cNvPr id="10" name="Рисунок 9" descr="Page1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1786763"/>
            <a:ext cx="2928958" cy="2070865"/>
          </a:xfrm>
          <a:prstGeom prst="rect">
            <a:avLst/>
          </a:prstGeom>
        </p:spPr>
      </p:pic>
      <p:pic>
        <p:nvPicPr>
          <p:cNvPr id="11" name="Рисунок 10" descr="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1714489"/>
            <a:ext cx="1746435" cy="2428892"/>
          </a:xfrm>
          <a:prstGeom prst="rect">
            <a:avLst/>
          </a:prstGeom>
        </p:spPr>
      </p:pic>
      <p:pic>
        <p:nvPicPr>
          <p:cNvPr id="12" name="Рисунок 11" descr="Page6.jpg"/>
          <p:cNvPicPr>
            <a:picLocks noChangeAspect="1"/>
          </p:cNvPicPr>
          <p:nvPr/>
        </p:nvPicPr>
        <p:blipFill>
          <a:blip r:embed="rId6" cstate="print"/>
          <a:srcRect b="3254"/>
          <a:stretch>
            <a:fillRect/>
          </a:stretch>
        </p:blipFill>
        <p:spPr>
          <a:xfrm>
            <a:off x="285720" y="4143380"/>
            <a:ext cx="3000396" cy="2143140"/>
          </a:xfrm>
          <a:prstGeom prst="rect">
            <a:avLst/>
          </a:prstGeom>
        </p:spPr>
      </p:pic>
      <p:pic>
        <p:nvPicPr>
          <p:cNvPr id="13" name="Рисунок 12" descr="ыер.jpeg"/>
          <p:cNvPicPr>
            <a:picLocks noChangeAspect="1"/>
          </p:cNvPicPr>
          <p:nvPr/>
        </p:nvPicPr>
        <p:blipFill>
          <a:blip r:embed="rId7" cstate="print"/>
          <a:srcRect b="3333"/>
          <a:stretch>
            <a:fillRect/>
          </a:stretch>
        </p:blipFill>
        <p:spPr>
          <a:xfrm>
            <a:off x="3571899" y="4143380"/>
            <a:ext cx="3000365" cy="2110120"/>
          </a:xfrm>
          <a:prstGeom prst="rect">
            <a:avLst/>
          </a:prstGeom>
        </p:spPr>
      </p:pic>
      <p:pic>
        <p:nvPicPr>
          <p:cNvPr id="14" name="Рисунок 13" descr="3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6578" y="4214818"/>
            <a:ext cx="1725092" cy="2428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Pag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785926"/>
            <a:ext cx="1508973" cy="2128360"/>
          </a:xfrm>
          <a:prstGeom prst="rect">
            <a:avLst/>
          </a:prstGeom>
        </p:spPr>
      </p:pic>
      <p:pic>
        <p:nvPicPr>
          <p:cNvPr id="10" name="Рисунок 9" descr="Page1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1785926"/>
            <a:ext cx="1504802" cy="2143140"/>
          </a:xfrm>
          <a:prstGeom prst="rect">
            <a:avLst/>
          </a:prstGeom>
        </p:spPr>
      </p:pic>
      <p:pic>
        <p:nvPicPr>
          <p:cNvPr id="11" name="Рисунок 10" descr="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785926"/>
            <a:ext cx="1559218" cy="2143140"/>
          </a:xfrm>
          <a:prstGeom prst="rect">
            <a:avLst/>
          </a:prstGeom>
        </p:spPr>
      </p:pic>
      <p:pic>
        <p:nvPicPr>
          <p:cNvPr id="12" name="Рисунок 11" descr="Page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4692" y="4143380"/>
            <a:ext cx="2945738" cy="2143140"/>
          </a:xfrm>
          <a:prstGeom prst="rect">
            <a:avLst/>
          </a:prstGeom>
        </p:spPr>
      </p:pic>
      <p:pic>
        <p:nvPicPr>
          <p:cNvPr id="13" name="Рисунок 12" descr="ыер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213" y="4155344"/>
            <a:ext cx="3000365" cy="2086191"/>
          </a:xfrm>
          <a:prstGeom prst="rect">
            <a:avLst/>
          </a:prstGeom>
        </p:spPr>
      </p:pic>
      <p:pic>
        <p:nvPicPr>
          <p:cNvPr id="15" name="Рисунок 14" descr="вер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60" y="1857364"/>
            <a:ext cx="2714644" cy="1945848"/>
          </a:xfrm>
          <a:prstGeom prst="rect">
            <a:avLst/>
          </a:prstGeom>
        </p:spPr>
      </p:pic>
      <p:pic>
        <p:nvPicPr>
          <p:cNvPr id="16" name="Рисунок 15" descr="Page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768" y="4143380"/>
            <a:ext cx="1458203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7478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Центр поддержки добровольческих инициатив и гражданско-патриотического воспитания</a:t>
            </a:r>
          </a:p>
        </p:txBody>
      </p:sp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9NFMYOpIX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26" y="3214686"/>
            <a:ext cx="3143248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9620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Волонтерский клуб «Добрая воля»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lhdSxN7x6d0 (1).jpg"/>
          <p:cNvPicPr>
            <a:picLocks noChangeAspect="1"/>
          </p:cNvPicPr>
          <p:nvPr/>
        </p:nvPicPr>
        <p:blipFill>
          <a:blip r:embed="rId3"/>
          <a:srcRect b="17468"/>
          <a:stretch>
            <a:fillRect/>
          </a:stretch>
        </p:blipFill>
        <p:spPr>
          <a:xfrm>
            <a:off x="1214414" y="2428868"/>
            <a:ext cx="6884026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762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спортивный клуб «Пегас»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пегас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2500306"/>
            <a:ext cx="3929090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«Спортивные лиги КБГУ»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2382985"/>
            <a:ext cx="6715172" cy="3903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1763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«Зимний студенческий бал»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2500306"/>
            <a:ext cx="5716441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Театр-КВН КБГУ «Эльбрус -Экспресс»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785" y="2415212"/>
            <a:ext cx="5643173" cy="394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1048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туристский клуб «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СтудТур</a:t>
            </a: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uy5l5DCSvH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989" y="2714620"/>
            <a:ext cx="5533407" cy="370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52600"/>
            <a:ext cx="8329642" cy="4373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Международная научная  конференция студентов, аспирантов и молодых ученых «Перспектива» 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xBH1W-o_SKI.jpg"/>
          <p:cNvPicPr>
            <a:picLocks noChangeAspect="1"/>
          </p:cNvPicPr>
          <p:nvPr/>
        </p:nvPicPr>
        <p:blipFill>
          <a:blip r:embed="rId3"/>
          <a:srcRect t="31725" b="20082"/>
          <a:stretch>
            <a:fillRect/>
          </a:stretch>
        </p:blipFill>
        <p:spPr>
          <a:xfrm>
            <a:off x="500034" y="3421254"/>
            <a:ext cx="8302983" cy="265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4476"/>
            <a:ext cx="8260672" cy="395673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03 декабря 2015 г. - отчетно-выборная конференция </a:t>
            </a:r>
            <a:r>
              <a:rPr lang="ru-RU" dirty="0"/>
              <a:t>Студенческого Совета КБГУ им. Х.М. </a:t>
            </a:r>
            <a:r>
              <a:rPr lang="ru-RU" dirty="0" err="1"/>
              <a:t>Бербекова</a:t>
            </a:r>
            <a:endParaRPr lang="ru-RU" dirty="0"/>
          </a:p>
        </p:txBody>
      </p:sp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0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52600"/>
            <a:ext cx="8329642" cy="4373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Школа актива для лидеров студенческого самоуправления «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Августенок</a:t>
            </a: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xBH1W-o_S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3071810"/>
            <a:ext cx="5286412" cy="352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xBH1W-o_S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63" y="1731266"/>
            <a:ext cx="7302851" cy="119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6.01.2012_FNPR_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05" y="3286149"/>
            <a:ext cx="1518027" cy="121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pic_part_big_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3328995"/>
            <a:ext cx="1571625" cy="11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810" y="3357562"/>
            <a:ext cx="2463181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rus_logo_bbd540cd876a797e6f7ef49b8b00d710ec56a59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140" y="3429000"/>
            <a:ext cx="200025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news_012815_0_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71604" y="5000636"/>
            <a:ext cx="1785950" cy="100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molpalatamussa_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281" y="5214950"/>
            <a:ext cx="1323975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vNACoA_PrN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60792" y="5072074"/>
            <a:ext cx="1768794" cy="102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52600"/>
            <a:ext cx="8329642" cy="4373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Студенчество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357430"/>
            <a:ext cx="278608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588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2357826"/>
            <a:ext cx="2786577" cy="18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588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3422" y="2357826"/>
            <a:ext cx="2784128" cy="18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4429495"/>
            <a:ext cx="2786082" cy="185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6038" y="4429132"/>
            <a:ext cx="278472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2198" y="4429948"/>
            <a:ext cx="2784722" cy="185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53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340" y="1824038"/>
            <a:ext cx="7118874" cy="474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90075"/>
            <a:ext cx="7143799" cy="475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719" y="1785926"/>
            <a:ext cx="7140313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7675" y="1785926"/>
            <a:ext cx="7114401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575693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1991 г. – создание студенческого совета КБГУ </a:t>
            </a:r>
            <a:r>
              <a:rPr lang="ru-RU" dirty="0"/>
              <a:t>на учредительной конференции студентов</a:t>
            </a:r>
          </a:p>
        </p:txBody>
      </p:sp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786856"/>
            <a:ext cx="7143799" cy="476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8360"/>
            <a:ext cx="7143800" cy="475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719" y="1785926"/>
            <a:ext cx="7140313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764" y="1785926"/>
            <a:ext cx="7138222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719" y="1785926"/>
            <a:ext cx="7140313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719" y="1785926"/>
            <a:ext cx="7140313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628800"/>
            <a:ext cx="4289888" cy="48245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1-й председатель Студенческого совета КБГУ - </a:t>
            </a:r>
            <a:br>
              <a:rPr lang="ru-RU" sz="2400" dirty="0" smtClean="0"/>
            </a:br>
            <a:r>
              <a:rPr lang="ru-RU" sz="2400" dirty="0" smtClean="0"/>
              <a:t>нынешний проректор КБГУ по воспитательной работе и социальным вопросам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200" b="1" dirty="0" smtClean="0"/>
              <a:t>Кумыков </a:t>
            </a:r>
            <a:r>
              <a:rPr lang="ru-RU" sz="3200" b="1" dirty="0" err="1" smtClean="0"/>
              <a:t>Ауес</a:t>
            </a:r>
            <a:r>
              <a:rPr lang="ru-RU" sz="3200" b="1" dirty="0" smtClean="0"/>
              <a:t> Мухамедович</a:t>
            </a:r>
            <a:endParaRPr lang="ru-RU" sz="3200" b="1" dirty="0"/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IMG_72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0629" y="2143116"/>
            <a:ext cx="4309089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3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786856"/>
            <a:ext cx="7143799" cy="476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786856"/>
            <a:ext cx="7143799" cy="476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719" y="1785926"/>
            <a:ext cx="7140313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786856"/>
            <a:ext cx="7143799" cy="476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785926"/>
            <a:ext cx="7143799" cy="476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6602" y="1785926"/>
            <a:ext cx="5896547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7143799" cy="476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3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719" y="1785926"/>
            <a:ext cx="7140313" cy="476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1628800"/>
            <a:ext cx="4289888" cy="4824536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1997 г. на отчетно-выборной конференции </a:t>
            </a:r>
            <a:r>
              <a:rPr lang="ru-RU" sz="3100" dirty="0" err="1"/>
              <a:t>Студсовета</a:t>
            </a:r>
            <a:r>
              <a:rPr lang="ru-RU" sz="3100" dirty="0"/>
              <a:t> новым председателем был  избран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b="1" dirty="0" err="1" smtClean="0"/>
              <a:t>Хутов</a:t>
            </a:r>
            <a:r>
              <a:rPr lang="ru-RU" b="1" dirty="0" smtClean="0"/>
              <a:t> </a:t>
            </a:r>
            <a:r>
              <a:rPr lang="ru-RU" b="1" dirty="0" err="1"/>
              <a:t>Заур</a:t>
            </a:r>
            <a:r>
              <a:rPr lang="ru-RU" b="1" dirty="0"/>
              <a:t> </a:t>
            </a:r>
            <a:r>
              <a:rPr lang="ru-RU" b="1" dirty="0" smtClean="0"/>
              <a:t>Адамович</a:t>
            </a:r>
            <a:endParaRPr lang="ru-RU" b="1" dirty="0"/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IMG_72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86551" y="2000240"/>
            <a:ext cx="3271663" cy="435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3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375" r="-1894" b="8755"/>
          <a:stretch/>
        </p:blipFill>
        <p:spPr>
          <a:xfrm>
            <a:off x="1611431" y="1844824"/>
            <a:ext cx="5921138" cy="4751013"/>
          </a:xfrm>
        </p:spPr>
      </p:pic>
    </p:spTree>
    <p:extLst>
      <p:ext uri="{BB962C8B-B14F-4D97-AF65-F5344CB8AC3E}">
        <p14:creationId xmlns:p14="http://schemas.microsoft.com/office/powerpoint/2010/main" val="41389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46" y="2440206"/>
            <a:ext cx="5872088" cy="391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rcRect l="1208" r="16138"/>
          <a:stretch>
            <a:fillRect/>
          </a:stretch>
        </p:blipFill>
        <p:spPr>
          <a:xfrm>
            <a:off x="2000232" y="2236445"/>
            <a:ext cx="5500726" cy="440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59" y="2285992"/>
            <a:ext cx="6224832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428868"/>
            <a:ext cx="6093970" cy="406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2423962"/>
            <a:ext cx="6287224" cy="40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74" y="2428868"/>
            <a:ext cx="5421346" cy="406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357430"/>
            <a:ext cx="4273281" cy="4273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46" y="2440206"/>
            <a:ext cx="5872088" cy="391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46" y="2431031"/>
            <a:ext cx="5872088" cy="393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95166"/>
            <a:ext cx="4752528" cy="4682453"/>
          </a:xfrm>
        </p:spPr>
        <p:txBody>
          <a:bodyPr>
            <a:normAutofit/>
          </a:bodyPr>
          <a:lstStyle/>
          <a:p>
            <a:r>
              <a:rPr lang="ru-RU" sz="3100" dirty="0"/>
              <a:t>В 2004 г. на очередной отчетно-выборной конференции </a:t>
            </a:r>
            <a:r>
              <a:rPr lang="ru-RU" sz="3100" dirty="0" err="1"/>
              <a:t>Студсовета</a:t>
            </a:r>
            <a:r>
              <a:rPr lang="ru-RU" sz="3100" dirty="0"/>
              <a:t>  председателем был избран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err="1" smtClean="0"/>
              <a:t>Мамсиров</a:t>
            </a:r>
            <a:r>
              <a:rPr lang="ru-RU" b="1" dirty="0" smtClean="0"/>
              <a:t> </a:t>
            </a:r>
            <a:r>
              <a:rPr lang="ru-RU" b="1" dirty="0" err="1"/>
              <a:t>Алим</a:t>
            </a:r>
            <a:r>
              <a:rPr lang="ru-RU" b="1" dirty="0"/>
              <a:t> </a:t>
            </a:r>
            <a:r>
              <a:rPr lang="ru-RU" b="1" dirty="0" err="1"/>
              <a:t>Хамитбиевич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4950"/>
          <a:stretch>
            <a:fillRect/>
          </a:stretch>
        </p:blipFill>
        <p:spPr>
          <a:xfrm>
            <a:off x="5508104" y="1857364"/>
            <a:ext cx="3220378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98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1746" y="2442500"/>
            <a:ext cx="5872088" cy="390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379" y="2357430"/>
            <a:ext cx="5006822" cy="407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46" y="2437913"/>
            <a:ext cx="5943526" cy="396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46" y="2452450"/>
            <a:ext cx="5872088" cy="3888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rcRect r="34064" b="36395"/>
          <a:stretch>
            <a:fillRect/>
          </a:stretch>
        </p:blipFill>
        <p:spPr>
          <a:xfrm>
            <a:off x="1571604" y="2357430"/>
            <a:ext cx="6372154" cy="4096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920" y="2357430"/>
            <a:ext cx="5583740" cy="407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46" y="2440206"/>
            <a:ext cx="5872088" cy="391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 cstate="print"/>
          <a:srcRect t="24521" r="689"/>
          <a:stretch>
            <a:fillRect/>
          </a:stretch>
        </p:blipFill>
        <p:spPr>
          <a:xfrm>
            <a:off x="2428860" y="2214554"/>
            <a:ext cx="4500594" cy="435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46" y="2440206"/>
            <a:ext cx="5872088" cy="391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2357430"/>
            <a:ext cx="6093322" cy="406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170" y="2285992"/>
            <a:ext cx="8260672" cy="492922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В 2007 г. на отчетно-выборной конференции был сформирован </a:t>
            </a:r>
            <a:r>
              <a:rPr lang="ru-RU" sz="3100" b="1" dirty="0" smtClean="0"/>
              <a:t>новый состав </a:t>
            </a:r>
            <a:r>
              <a:rPr lang="ru-RU" sz="3100" b="1" dirty="0" err="1" smtClean="0"/>
              <a:t>студсовета</a:t>
            </a:r>
            <a:r>
              <a:rPr lang="ru-RU" sz="3100" b="1" dirty="0" smtClean="0"/>
              <a:t> </a:t>
            </a:r>
            <a:r>
              <a:rPr lang="ru-RU" sz="3100" dirty="0" smtClean="0"/>
              <a:t>и </a:t>
            </a:r>
            <a:r>
              <a:rPr lang="ru-RU" sz="3100" b="1" dirty="0" smtClean="0"/>
              <a:t>принято новое положение</a:t>
            </a:r>
            <a:r>
              <a:rPr lang="ru-RU" sz="3100" dirty="0" smtClean="0"/>
              <a:t>, а также, проведены выборы председателей и членов студенческих советов всех уровней, избраны органы студенческого самоуправления в общежитиях университета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8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rcRect l="6387" t="14012" b="8924"/>
          <a:stretch>
            <a:fillRect/>
          </a:stretch>
        </p:blipFill>
        <p:spPr>
          <a:xfrm>
            <a:off x="2173340" y="2350240"/>
            <a:ext cx="5041866" cy="415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1"/>
          <a:stretch/>
        </p:blipFill>
        <p:spPr>
          <a:xfrm>
            <a:off x="2486984" y="2276872"/>
            <a:ext cx="3669192" cy="432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7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868" y="2357430"/>
            <a:ext cx="4989844" cy="407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2428868"/>
            <a:ext cx="6300716" cy="411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6048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Студенческий совет </a:t>
            </a:r>
            <a:r>
              <a:rPr lang="ru-RU" sz="2700" cap="all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кбгу</a:t>
            </a:r>
            <a:endParaRPr lang="ru-RU" sz="2700" cap="all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stk7ebZ6o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1746" y="2781980"/>
            <a:ext cx="5872088" cy="3229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267653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6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Спасибо за внимание!</a:t>
            </a:r>
          </a:p>
        </p:txBody>
      </p:sp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242" y="1857364"/>
            <a:ext cx="8229600" cy="4373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Приоритетными направлениями деятельности стали:</a:t>
            </a:r>
          </a:p>
          <a:p>
            <a:pPr>
              <a:buFontTx/>
              <a:buChar char="-"/>
            </a:pPr>
            <a:r>
              <a:rPr lang="ru-RU" sz="28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развитие клубного движения ;</a:t>
            </a:r>
          </a:p>
          <a:p>
            <a:pPr>
              <a:buFontTx/>
              <a:buChar char="-"/>
            </a:pPr>
            <a:r>
              <a:rPr lang="ru-RU" sz="28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популяризация здорового образа жизни;</a:t>
            </a:r>
          </a:p>
          <a:p>
            <a:pPr>
              <a:buFontTx/>
              <a:buChar char="-"/>
            </a:pPr>
            <a:r>
              <a:rPr lang="ru-RU" sz="28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развитие волонтерского движения;</a:t>
            </a:r>
          </a:p>
          <a:p>
            <a:pPr>
              <a:buFontTx/>
              <a:buChar char="-"/>
            </a:pPr>
            <a:r>
              <a:rPr lang="ru-RU" sz="28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формирование навыков социального проектирования у студентов.</a:t>
            </a:r>
            <a:endParaRPr lang="ru-RU" sz="2800" cap="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2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WjSR5o0Z3G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86" y="4000504"/>
            <a:ext cx="4400192" cy="246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Documents and Settings\user\Рабочий стол\Ахмед Аутлов\2 логотип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2183"/>
          <a:stretch/>
        </p:blipFill>
        <p:spPr bwMode="auto">
          <a:xfrm>
            <a:off x="1979712" y="324023"/>
            <a:ext cx="5184576" cy="1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596" y="1857364"/>
            <a:ext cx="8286808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2011 г. в г. Барнаул; </a:t>
            </a:r>
          </a:p>
          <a:p>
            <a:pPr marL="342900" indent="-228600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2013 г. –Санкт-Петербург; </a:t>
            </a:r>
          </a:p>
          <a:p>
            <a:pPr marL="342900" indent="-228600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2014-г. Москва; </a:t>
            </a:r>
          </a:p>
          <a:p>
            <a:pPr marL="342900" indent="-228600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ru-RU" sz="2700" cap="all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2015 г. – г. Ростов-на-Дону.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434</TotalTime>
  <Words>270</Words>
  <Application>Microsoft Office PowerPoint</Application>
  <PresentationFormat>Экран (4:3)</PresentationFormat>
  <Paragraphs>52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Аптека</vt:lpstr>
      <vt:lpstr>Отчет о работе Студенческого совета</vt:lpstr>
      <vt:lpstr> 03 декабря 2015 г. - отчетно-выборная конференция Студенческого Совета КБГУ им. Х.М. Бербекова</vt:lpstr>
      <vt:lpstr> 1991 г. – создание студенческого совета КБГУ на учредительной конференции студентов</vt:lpstr>
      <vt:lpstr>1-й председатель Студенческого совета КБГУ -  нынешний проректор КБГУ по воспитательной работе и социальным вопросам  Кумыков Ауес Мухамедович</vt:lpstr>
      <vt:lpstr>1997 г. на отчетно-выборной конференции Студсовета новым председателем был  избран  Хутов Заур Адамович</vt:lpstr>
      <vt:lpstr>В 2004 г. на очередной отчетно-выборной конференции Студсовета  председателем был избран  Мамсиров Алим Хамитбиевич</vt:lpstr>
      <vt:lpstr>В 2007 г. на отчетно-выборной конференции был сформирован новый состав студсовета и принято новое положение, а также, проведены выборы председателей и членов студенческих советов всех уровней, избраны органы студенческого самоуправления в общежитиях университета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Студенческого совета</dc:title>
  <dc:creator>User</dc:creator>
  <cp:lastModifiedBy>User</cp:lastModifiedBy>
  <cp:revision>41</cp:revision>
  <dcterms:created xsi:type="dcterms:W3CDTF">2015-12-01T14:19:51Z</dcterms:created>
  <dcterms:modified xsi:type="dcterms:W3CDTF">2015-12-03T05:50:26Z</dcterms:modified>
</cp:coreProperties>
</file>