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347" r:id="rId3"/>
    <p:sldId id="354" r:id="rId4"/>
    <p:sldId id="280" r:id="rId5"/>
    <p:sldId id="353" r:id="rId6"/>
    <p:sldId id="281" r:id="rId7"/>
    <p:sldId id="282" r:id="rId8"/>
    <p:sldId id="286" r:id="rId9"/>
    <p:sldId id="287" r:id="rId10"/>
    <p:sldId id="323" r:id="rId11"/>
    <p:sldId id="321" r:id="rId12"/>
    <p:sldId id="256" r:id="rId13"/>
    <p:sldId id="318" r:id="rId14"/>
    <p:sldId id="326" r:id="rId15"/>
    <p:sldId id="322" r:id="rId16"/>
    <p:sldId id="319" r:id="rId17"/>
    <p:sldId id="325" r:id="rId18"/>
    <p:sldId id="337" r:id="rId19"/>
    <p:sldId id="332" r:id="rId20"/>
    <p:sldId id="330" r:id="rId21"/>
    <p:sldId id="283" r:id="rId22"/>
    <p:sldId id="331" r:id="rId23"/>
    <p:sldId id="324" r:id="rId24"/>
    <p:sldId id="339" r:id="rId25"/>
    <p:sldId id="334" r:id="rId26"/>
    <p:sldId id="320" r:id="rId27"/>
    <p:sldId id="329" r:id="rId28"/>
    <p:sldId id="335" r:id="rId29"/>
    <p:sldId id="288" r:id="rId30"/>
    <p:sldId id="328" r:id="rId31"/>
    <p:sldId id="338" r:id="rId32"/>
    <p:sldId id="336" r:id="rId33"/>
    <p:sldId id="327" r:id="rId34"/>
    <p:sldId id="356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71D"/>
    <a:srgbClr val="4C3A00"/>
    <a:srgbClr val="4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569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2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752A-F4A6-4CB6-87A1-B68BCD26897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B3B0-057D-40D1-8211-683F978AF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81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752A-F4A6-4CB6-87A1-B68BCD26897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B3B0-057D-40D1-8211-683F978AF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57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752A-F4A6-4CB6-87A1-B68BCD26897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B3B0-057D-40D1-8211-683F978AF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87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752A-F4A6-4CB6-87A1-B68BCD26897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B3B0-057D-40D1-8211-683F978AF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419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752A-F4A6-4CB6-87A1-B68BCD26897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B3B0-057D-40D1-8211-683F978AF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17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752A-F4A6-4CB6-87A1-B68BCD26897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B3B0-057D-40D1-8211-683F978AF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57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752A-F4A6-4CB6-87A1-B68BCD26897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B3B0-057D-40D1-8211-683F978AF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7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752A-F4A6-4CB6-87A1-B68BCD26897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B3B0-057D-40D1-8211-683F978AF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74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752A-F4A6-4CB6-87A1-B68BCD26897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B3B0-057D-40D1-8211-683F978AF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67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752A-F4A6-4CB6-87A1-B68BCD26897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B3B0-057D-40D1-8211-683F978AF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8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752A-F4A6-4CB6-87A1-B68BCD26897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B3B0-057D-40D1-8211-683F978AF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57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6752A-F4A6-4CB6-87A1-B68BCD268975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DB3B0-057D-40D1-8211-683F978AF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03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02.yapfiles.ru/files/1277826/framegoldframesforpowerpointpresentationsppt43146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Джабраил Хаупа-автор – Снег идёт(elmikon.online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20325" y="6858000"/>
            <a:ext cx="609600" cy="609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47963" y="5029199"/>
            <a:ext cx="3048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А.Ч.Абазов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ДРАМАТУРГ ПОЭТ АКТЕР</a:t>
            </a: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742" y="914259"/>
            <a:ext cx="2164268" cy="320067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848401" y="1914432"/>
            <a:ext cx="3516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ЗАЛИМХАН АЛИЕВИЧ АКСИРОВ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 (1919-2019)</a:t>
            </a:r>
          </a:p>
        </p:txBody>
      </p:sp>
    </p:spTree>
    <p:extLst>
      <p:ext uri="{BB962C8B-B14F-4D97-AF65-F5344CB8AC3E}">
        <p14:creationId xmlns:p14="http://schemas.microsoft.com/office/powerpoint/2010/main" val="7611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8000">
        <p14:ripple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gfons.com/uploads/paper/paper_texture38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03484" y="835023"/>
            <a:ext cx="3679641" cy="2745581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885076" y="2769131"/>
            <a:ext cx="4106533" cy="3045297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205728" y="716586"/>
            <a:ext cx="4632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Акъсырэ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З.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Пьесэхэр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.- </a:t>
            </a:r>
            <a:r>
              <a:rPr lang="ru-RU" sz="24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Налшык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, 1952.- 119 н.</a:t>
            </a:r>
          </a:p>
          <a:p>
            <a:pPr algn="just"/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Аксиров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З. Пьесы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.- </a:t>
            </a:r>
            <a:r>
              <a:rPr lang="ru-RU" sz="24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Кабард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0514" y="4291779"/>
            <a:ext cx="4501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Аксиров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З. Песня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Даханаго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: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Драматическая поэма в четырех актах /Пер. Я.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Апушкина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.- М.: Искусство, 1948.- 128 с.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235876"/>
      </p:ext>
    </p:extLst>
  </p:cSld>
  <p:clrMapOvr>
    <a:masterClrMapping/>
  </p:clrMapOvr>
  <p:transition spd="slow" advClick="0" advTm="12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gfons.com/uploads/paper/paper_texture38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702168" y="1197897"/>
            <a:ext cx="3830973" cy="2971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713234" y="1840694"/>
            <a:ext cx="6278882" cy="316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500971" y="4599068"/>
            <a:ext cx="4485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7030A0"/>
                </a:solidFill>
                <a:latin typeface="Georgia" panose="02040502050405020303" pitchFamily="18" charset="0"/>
              </a:rPr>
              <a:t>Аксиров</a:t>
            </a:r>
            <a:r>
              <a:rPr lang="ru-RU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З. </a:t>
            </a:r>
            <a:r>
              <a:rPr lang="ru-RU" sz="2400" b="1" dirty="0" err="1" smtClean="0">
                <a:solidFill>
                  <a:srgbClr val="7030A0"/>
                </a:solidFill>
                <a:latin typeface="Georgia" panose="02040502050405020303" pitchFamily="18" charset="0"/>
              </a:rPr>
              <a:t>Даханаго</a:t>
            </a:r>
            <a:r>
              <a:rPr lang="ru-RU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: Драматическая поэма в 4 актах </a:t>
            </a:r>
            <a:r>
              <a:rPr lang="ru-RU" sz="24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/ Пер. Я. </a:t>
            </a:r>
            <a:r>
              <a:rPr lang="ru-RU" sz="2400" dirty="0" err="1" smtClean="0">
                <a:solidFill>
                  <a:srgbClr val="7030A0"/>
                </a:solidFill>
                <a:latin typeface="Georgia" panose="02040502050405020303" pitchFamily="18" charset="0"/>
              </a:rPr>
              <a:t>Апушкина</a:t>
            </a:r>
            <a:r>
              <a:rPr lang="ru-RU" sz="24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.- Нальчик,1957.- 109 с.</a:t>
            </a:r>
            <a:endParaRPr lang="ru-RU" sz="2400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361706"/>
      </p:ext>
    </p:extLst>
  </p:cSld>
  <p:clrMapOvr>
    <a:masterClrMapping/>
  </p:clrMapOvr>
  <p:transition spd="slow" advClick="0" advTm="12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gfons.com/uploads/paper/paper_texture38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4100" y="941599"/>
            <a:ext cx="3549458" cy="2585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9424" y="851155"/>
            <a:ext cx="5206218" cy="5148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981956" y="4296684"/>
            <a:ext cx="47429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Акъсырэ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З.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Дахэнагъуэ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: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Пьесэхэр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.-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Налшык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: Эльбрус, 1991.- 470 н.</a:t>
            </a:r>
          </a:p>
          <a:p>
            <a:pPr algn="just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Аксиров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З.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Даханаго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: 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Пьесы. -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Кабард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103243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gfons.com/uploads/paper/paper_texture38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32094" y="967096"/>
            <a:ext cx="3323060" cy="2370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9117" y="1139687"/>
            <a:ext cx="4750420" cy="2674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208532" y="4137927"/>
            <a:ext cx="46117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Аксиров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Залимхан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Алиевич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// Театральная энциклопедия: В 5 т.- М. : Советская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э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нциклопедия, 1961.- Т. 1.- С.115.</a:t>
            </a: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125534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gfons.com/uploads/paper/paper_texture38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01962" y="967691"/>
            <a:ext cx="4124012" cy="3450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986349" y="1168220"/>
            <a:ext cx="3735656" cy="2291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81049" y="3089725"/>
            <a:ext cx="4268301" cy="2341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97663" y="5071315"/>
            <a:ext cx="48901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4C0000"/>
                </a:solidFill>
                <a:latin typeface="Georgia" panose="02040502050405020303" pitchFamily="18" charset="0"/>
              </a:rPr>
              <a:t>[</a:t>
            </a:r>
            <a:r>
              <a:rPr lang="ru-RU" sz="2000" b="1" dirty="0" smtClean="0">
                <a:solidFill>
                  <a:srgbClr val="4C0000"/>
                </a:solidFill>
                <a:latin typeface="Georgia" panose="02040502050405020303" pitchFamily="18" charset="0"/>
              </a:rPr>
              <a:t>Фото из спектаклей «</a:t>
            </a:r>
            <a:r>
              <a:rPr lang="ru-RU" sz="2000" b="1" dirty="0" err="1" smtClean="0">
                <a:solidFill>
                  <a:srgbClr val="4C0000"/>
                </a:solidFill>
                <a:latin typeface="Georgia" panose="02040502050405020303" pitchFamily="18" charset="0"/>
              </a:rPr>
              <a:t>Даханаго</a:t>
            </a:r>
            <a:r>
              <a:rPr lang="ru-RU" sz="2000" b="1" dirty="0" smtClean="0">
                <a:solidFill>
                  <a:srgbClr val="4C0000"/>
                </a:solidFill>
                <a:latin typeface="Georgia" panose="02040502050405020303" pitchFamily="18" charset="0"/>
              </a:rPr>
              <a:t>» и «</a:t>
            </a:r>
            <a:r>
              <a:rPr lang="ru-RU" sz="2000" b="1" dirty="0" err="1" smtClean="0">
                <a:solidFill>
                  <a:srgbClr val="4C0000"/>
                </a:solidFill>
                <a:latin typeface="Georgia" panose="02040502050405020303" pitchFamily="18" charset="0"/>
              </a:rPr>
              <a:t>Кызбурун</a:t>
            </a:r>
            <a:r>
              <a:rPr lang="ru-RU" sz="2000" b="1" dirty="0" smtClean="0">
                <a:solidFill>
                  <a:srgbClr val="4C0000"/>
                </a:solidFill>
                <a:latin typeface="Georgia" panose="02040502050405020303" pitchFamily="18" charset="0"/>
              </a:rPr>
              <a:t>»</a:t>
            </a:r>
            <a:r>
              <a:rPr lang="en-US" sz="2000" b="1" dirty="0">
                <a:solidFill>
                  <a:srgbClr val="4C0000"/>
                </a:solidFill>
                <a:latin typeface="Georgia" panose="02040502050405020303" pitchFamily="18" charset="0"/>
              </a:rPr>
              <a:t>]</a:t>
            </a:r>
            <a:r>
              <a:rPr lang="ru-RU" sz="2000" b="1" dirty="0" smtClean="0">
                <a:solidFill>
                  <a:srgbClr val="4C000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solidFill>
                  <a:srgbClr val="4C0000"/>
                </a:solidFill>
                <a:latin typeface="Georgia" panose="02040502050405020303" pitchFamily="18" charset="0"/>
              </a:rPr>
              <a:t>// Славный путь / Под. Ред . А. </a:t>
            </a:r>
            <a:r>
              <a:rPr lang="ru-RU" sz="2000" dirty="0" err="1" smtClean="0">
                <a:solidFill>
                  <a:srgbClr val="4C0000"/>
                </a:solidFill>
                <a:latin typeface="Georgia" panose="02040502050405020303" pitchFamily="18" charset="0"/>
              </a:rPr>
              <a:t>Шортанова</a:t>
            </a:r>
            <a:r>
              <a:rPr lang="ru-RU" sz="2000" dirty="0" smtClean="0">
                <a:solidFill>
                  <a:srgbClr val="4C0000"/>
                </a:solidFill>
                <a:latin typeface="Georgia" panose="02040502050405020303" pitchFamily="18" charset="0"/>
              </a:rPr>
              <a:t>.-</a:t>
            </a:r>
            <a:r>
              <a:rPr lang="en-US" sz="2000" dirty="0" smtClean="0">
                <a:solidFill>
                  <a:srgbClr val="4C000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solidFill>
                  <a:srgbClr val="4C0000"/>
                </a:solidFill>
                <a:latin typeface="Georgia" panose="02040502050405020303" pitchFamily="18" charset="0"/>
              </a:rPr>
              <a:t>Нальчик, 1966.-96 с.</a:t>
            </a:r>
            <a:endParaRPr lang="ru-RU" sz="2000" dirty="0">
              <a:solidFill>
                <a:srgbClr val="4C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399571"/>
      </p:ext>
    </p:extLst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gfons.com/uploads/paper/paper_texture38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428485" y="1955063"/>
            <a:ext cx="4565228" cy="323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1"/>
          <a:stretch/>
        </p:blipFill>
        <p:spPr>
          <a:xfrm>
            <a:off x="1003609" y="732635"/>
            <a:ext cx="4792267" cy="3923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27038" y="4656129"/>
            <a:ext cx="5059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solidFill>
                  <a:srgbClr val="4C3A00"/>
                </a:solidFill>
                <a:latin typeface="Georgia" panose="02040502050405020303" pitchFamily="18" charset="0"/>
              </a:rPr>
              <a:t>Акъсырэ</a:t>
            </a:r>
            <a:r>
              <a:rPr lang="ru-RU" sz="2400" b="1" dirty="0" smtClean="0">
                <a:solidFill>
                  <a:srgbClr val="4C3A00"/>
                </a:solidFill>
                <a:latin typeface="Georgia" panose="02040502050405020303" pitchFamily="18" charset="0"/>
              </a:rPr>
              <a:t> З. </a:t>
            </a:r>
            <a:r>
              <a:rPr lang="ru-RU" sz="2400" b="1" dirty="0" err="1" smtClean="0">
                <a:solidFill>
                  <a:srgbClr val="4C3A00"/>
                </a:solidFill>
                <a:latin typeface="Georgia" panose="02040502050405020303" pitchFamily="18" charset="0"/>
              </a:rPr>
              <a:t>Пьесэхэр</a:t>
            </a:r>
            <a:r>
              <a:rPr lang="ru-RU" sz="2400" dirty="0" smtClean="0">
                <a:solidFill>
                  <a:srgbClr val="4C3A00"/>
                </a:solidFill>
                <a:latin typeface="Georgia" panose="02040502050405020303" pitchFamily="18" charset="0"/>
              </a:rPr>
              <a:t>.- </a:t>
            </a:r>
            <a:r>
              <a:rPr lang="ru-RU" sz="2400" dirty="0" err="1" smtClean="0">
                <a:solidFill>
                  <a:srgbClr val="4C3A00"/>
                </a:solidFill>
                <a:latin typeface="Georgia" panose="02040502050405020303" pitchFamily="18" charset="0"/>
              </a:rPr>
              <a:t>Налшык</a:t>
            </a:r>
            <a:r>
              <a:rPr lang="ru-RU" sz="2400" dirty="0" smtClean="0">
                <a:solidFill>
                  <a:srgbClr val="4C3A00"/>
                </a:solidFill>
                <a:latin typeface="Georgia" panose="02040502050405020303" pitchFamily="18" charset="0"/>
              </a:rPr>
              <a:t> : Эльбрус, 1979.- 224 н.</a:t>
            </a:r>
          </a:p>
          <a:p>
            <a:r>
              <a:rPr lang="ru-RU" sz="2400" b="1" dirty="0" err="1" smtClean="0">
                <a:solidFill>
                  <a:srgbClr val="4C3A00"/>
                </a:solidFill>
                <a:latin typeface="Georgia" panose="02040502050405020303" pitchFamily="18" charset="0"/>
              </a:rPr>
              <a:t>Аксиров</a:t>
            </a:r>
            <a:r>
              <a:rPr lang="ru-RU" sz="2400" b="1" dirty="0" smtClean="0">
                <a:solidFill>
                  <a:srgbClr val="4C3A00"/>
                </a:solidFill>
                <a:latin typeface="Georgia" panose="02040502050405020303" pitchFamily="18" charset="0"/>
              </a:rPr>
              <a:t> З. Пьесы</a:t>
            </a:r>
            <a:r>
              <a:rPr lang="ru-RU" sz="2400" dirty="0" smtClean="0">
                <a:solidFill>
                  <a:srgbClr val="4C3A00"/>
                </a:solidFill>
                <a:latin typeface="Georgia" panose="02040502050405020303" pitchFamily="18" charset="0"/>
              </a:rPr>
              <a:t>.- </a:t>
            </a:r>
            <a:r>
              <a:rPr lang="ru-RU" sz="2400" dirty="0" err="1" smtClean="0">
                <a:solidFill>
                  <a:srgbClr val="4C3A00"/>
                </a:solidFill>
                <a:latin typeface="Georgia" panose="02040502050405020303" pitchFamily="18" charset="0"/>
              </a:rPr>
              <a:t>Кабард</a:t>
            </a:r>
            <a:r>
              <a:rPr lang="ru-RU" sz="2400" dirty="0" smtClean="0">
                <a:solidFill>
                  <a:srgbClr val="4C3A00"/>
                </a:solidFill>
                <a:latin typeface="Georgia" panose="02040502050405020303" pitchFamily="18" charset="0"/>
              </a:rPr>
              <a:t>.</a:t>
            </a:r>
            <a:endParaRPr lang="ru-RU" sz="2400" dirty="0">
              <a:solidFill>
                <a:srgbClr val="4C3A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552261"/>
      </p:ext>
    </p:extLst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gfons.com/uploads/paper/paper_texture38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81"/>
          <a:stretch/>
        </p:blipFill>
        <p:spPr>
          <a:xfrm rot="5400000">
            <a:off x="6375289" y="1819147"/>
            <a:ext cx="4698971" cy="3537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551" y="4249582"/>
            <a:ext cx="4957454" cy="1940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25551" y="1254297"/>
            <a:ext cx="4865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Аксиров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Залимхан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Алиевич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//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Литературный энциклопедический словарь / Под. ред. В. М. Кожевникова и П. А. Николаева.- М.: Сов. энциклопедия, 1987.-  С. 540.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36334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gfons.com/uploads/paper/paper_texture38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733471" y="3313672"/>
            <a:ext cx="3688826" cy="2456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25604" y="1385369"/>
            <a:ext cx="5867182" cy="4364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219705" y="1018316"/>
            <a:ext cx="4716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4C0000"/>
                </a:solidFill>
                <a:latin typeface="Georgia" panose="02040502050405020303" pitchFamily="18" charset="0"/>
              </a:rPr>
              <a:t>Просто автор и просто человек </a:t>
            </a:r>
            <a:r>
              <a:rPr lang="ru-RU" sz="2400" dirty="0" smtClean="0">
                <a:solidFill>
                  <a:srgbClr val="4C0000"/>
                </a:solidFill>
                <a:latin typeface="Georgia" panose="02040502050405020303" pitchFamily="18" charset="0"/>
              </a:rPr>
              <a:t>// </a:t>
            </a:r>
            <a:r>
              <a:rPr lang="ru-RU" sz="2400" dirty="0" err="1" smtClean="0">
                <a:solidFill>
                  <a:srgbClr val="4C0000"/>
                </a:solidFill>
                <a:latin typeface="Georgia" panose="02040502050405020303" pitchFamily="18" charset="0"/>
              </a:rPr>
              <a:t>Кармоков</a:t>
            </a:r>
            <a:r>
              <a:rPr lang="ru-RU" sz="2400" dirty="0" smtClean="0">
                <a:solidFill>
                  <a:srgbClr val="4C0000"/>
                </a:solidFill>
                <a:latin typeface="Georgia" panose="02040502050405020303" pitchFamily="18" charset="0"/>
              </a:rPr>
              <a:t> М. Созвездие. – Нальчик: Эльбрус, 1986.- С.94-96.</a:t>
            </a:r>
            <a:endParaRPr lang="ru-RU" sz="2400" dirty="0">
              <a:solidFill>
                <a:srgbClr val="4C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386380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gfons.com/uploads/paper/paper_texture38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768675" y="1088227"/>
            <a:ext cx="3901022" cy="2585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84594" y="765549"/>
            <a:ext cx="2494759" cy="1769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251" y="3076630"/>
            <a:ext cx="4790942" cy="337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778743" y="678817"/>
            <a:ext cx="31170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Къэрмокъуэ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Х.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Псысэм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и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къарур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//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Къэрмокъуэ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Х. Гъащ1эм и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плъыфэхэр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.-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Налшык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: Эльбрус, 1989.-Н.155-165.</a:t>
            </a:r>
          </a:p>
          <a:p>
            <a:pPr algn="just"/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Кармоков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Х. Сила сказки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.-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Кабард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7190" y="4761723"/>
            <a:ext cx="46746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2E471D"/>
                </a:solidFill>
                <a:latin typeface="Georgia" panose="02040502050405020303" pitchFamily="18" charset="0"/>
              </a:rPr>
              <a:t>Абазов А. Очерки истории кабардинской драматургии: </a:t>
            </a:r>
            <a:r>
              <a:rPr lang="ru-RU" sz="2000" b="1" dirty="0" err="1" smtClean="0">
                <a:solidFill>
                  <a:srgbClr val="2E471D"/>
                </a:solidFill>
                <a:latin typeface="Georgia" panose="02040502050405020303" pitchFamily="18" charset="0"/>
              </a:rPr>
              <a:t>Возникновение.Становление.Развитие</a:t>
            </a:r>
            <a:r>
              <a:rPr lang="ru-RU" sz="2000" dirty="0" smtClean="0">
                <a:solidFill>
                  <a:srgbClr val="2E471D"/>
                </a:solidFill>
                <a:latin typeface="Georgia" panose="02040502050405020303" pitchFamily="18" charset="0"/>
              </a:rPr>
              <a:t>.- Нальчик: Эльбрус, 1986.- 126 с.</a:t>
            </a:r>
            <a:endParaRPr lang="ru-RU" sz="2000" dirty="0">
              <a:solidFill>
                <a:srgbClr val="2E471D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09862"/>
      </p:ext>
    </p:extLst>
  </p:cSld>
  <p:clrMapOvr>
    <a:masterClrMapping/>
  </p:clrMapOvr>
  <p:transition spd="slow" advClick="0" advTm="12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gfons.com/uploads/paper/paper_texture38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90079" y="1000841"/>
            <a:ext cx="3590504" cy="2451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03608" y="1431250"/>
            <a:ext cx="5542156" cy="4196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43121" y="4361450"/>
            <a:ext cx="48415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Шэвлокъуэ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П. </a:t>
            </a:r>
            <a:r>
              <a:rPr lang="ru-RU" sz="20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Лъпкъ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тхыдэр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зи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гупсысап1э</a:t>
            </a:r>
            <a:r>
              <a:rPr lang="en-US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// </a:t>
            </a:r>
            <a:r>
              <a:rPr lang="ru-RU" sz="20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Шэвлокъуэ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П.Тхыгъэхэр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.- </a:t>
            </a:r>
            <a:r>
              <a:rPr lang="ru-RU" sz="20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Налшык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:</a:t>
            </a:r>
            <a:r>
              <a:rPr lang="en-US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Эльбрус, 1997.- Н. 295-311.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Шевлоков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П.  Размышления о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национальной истории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.- </a:t>
            </a:r>
            <a:r>
              <a:rPr lang="ru-RU" sz="20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Кабард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001847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thumbs.dreamstime.com/z/%D0%BF%D1%80%D0%B5-%D0%BF%D0%BE%D1%81%D1%8B-%D0%BA%D0%B0-%D0%B2%D0%B5%D0%BA%D1%82%D0%BE%D1%80%D0%B0-%D0%B7%D0%BE-%D0%BE%D1%82%D0%B0-%D1%81-%D0%B2%D0%B8%D0%BD%D1%82%D0%B0%D0%B6%D0%BD%D0%BE%D0%B9-%D0%BA%D0%B0%D1%80%D1%82%D0%B8%D0%BD%D0%BE%D0%B9-3606026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4992" y="-97536"/>
            <a:ext cx="5462016" cy="70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96331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gfons.com/uploads/paper/paper_texture38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681978" y="3088573"/>
            <a:ext cx="3784112" cy="2901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94905" y="1286285"/>
            <a:ext cx="5542154" cy="4553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91865" y="661940"/>
            <a:ext cx="45329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Постоянное увлечение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//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Шортанов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А. Очерки. Статьи. Доклады. Письма.- Нальчик: Эль-Фа, 2000.- С. 60.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070295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im0-tub-ru.yandex.net/i?id=b627e396478c0f7551ea5a5f42ac6a37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118334" y="2215026"/>
            <a:ext cx="12073666" cy="1810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sz="3200" b="1" dirty="0" smtClean="0">
                <a:latin typeface="Georgia" panose="02040502050405020303" pitchFamily="18" charset="0"/>
              </a:rPr>
              <a:t>       Богат и неповторим язык драматурга -  то певучий и нежный, то мускулисто собранный, то набатно взрывной, с неукротимостью, правдивостью происходящего.</a:t>
            </a:r>
          </a:p>
          <a:p>
            <a:pPr marL="0" indent="0"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sz="3200" b="1" dirty="0" smtClean="0">
                <a:latin typeface="Georgia" panose="02040502050405020303" pitchFamily="18" charset="0"/>
              </a:rPr>
              <a:t>                                                                                            </a:t>
            </a:r>
            <a:r>
              <a:rPr lang="ru-RU" sz="2000" b="1" i="1" dirty="0" smtClean="0">
                <a:latin typeface="Georgia" panose="02040502050405020303" pitchFamily="18" charset="0"/>
              </a:rPr>
              <a:t>А</a:t>
            </a:r>
            <a:r>
              <a:rPr lang="ru-RU" b="1" i="1" dirty="0" smtClean="0">
                <a:latin typeface="Georgia" panose="02040502050405020303" pitchFamily="18" charset="0"/>
              </a:rPr>
              <a:t>. </a:t>
            </a:r>
            <a:r>
              <a:rPr lang="ru-RU" sz="2000" b="1" i="1" dirty="0" err="1" smtClean="0">
                <a:latin typeface="Georgia" panose="02040502050405020303" pitchFamily="18" charset="0"/>
              </a:rPr>
              <a:t>Шортанов</a:t>
            </a:r>
            <a:endParaRPr lang="ru-RU" sz="2000" b="1" i="1" dirty="0" smtClean="0">
              <a:latin typeface="Georgia" panose="02040502050405020303" pitchFamily="18" charset="0"/>
            </a:endParaRPr>
          </a:p>
          <a:p>
            <a:pPr algn="just">
              <a:lnSpc>
                <a:spcPct val="110000"/>
              </a:lnSpc>
            </a:pPr>
            <a:endParaRPr lang="ru-RU" sz="3200" b="1" dirty="0" smtClean="0">
              <a:latin typeface="Georgia" panose="02040502050405020303" pitchFamily="18" charset="0"/>
            </a:endParaRPr>
          </a:p>
          <a:p>
            <a:pPr algn="just">
              <a:lnSpc>
                <a:spcPct val="110000"/>
              </a:lnSpc>
            </a:pPr>
            <a:endParaRPr lang="ru-RU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01594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gfons.com/uploads/paper/paper_texture38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383" y="0"/>
            <a:ext cx="12192000" cy="685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70931" y="1622854"/>
            <a:ext cx="4984595" cy="3857625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840" y="3292734"/>
            <a:ext cx="4703759" cy="3083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06201" y="864297"/>
            <a:ext cx="47037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4C0000"/>
                </a:solidFill>
                <a:latin typeface="Georgia" panose="02040502050405020303" pitchFamily="18" charset="0"/>
              </a:rPr>
              <a:t>К</a:t>
            </a:r>
            <a:r>
              <a:rPr lang="en-US" sz="2000" b="1" dirty="0" smtClean="0">
                <a:solidFill>
                  <a:srgbClr val="4C0000"/>
                </a:solidFill>
                <a:latin typeface="Georgia" panose="02040502050405020303" pitchFamily="18" charset="0"/>
              </a:rPr>
              <a:t>I</a:t>
            </a:r>
            <a:r>
              <a:rPr lang="ru-RU" sz="2000" b="1" dirty="0" err="1" smtClean="0">
                <a:solidFill>
                  <a:srgbClr val="4C0000"/>
                </a:solidFill>
                <a:latin typeface="Georgia" panose="02040502050405020303" pitchFamily="18" charset="0"/>
              </a:rPr>
              <a:t>урашыш</a:t>
            </a:r>
            <a:r>
              <a:rPr lang="ru-RU" sz="2000" b="1" dirty="0" smtClean="0">
                <a:solidFill>
                  <a:srgbClr val="4C0000"/>
                </a:solidFill>
                <a:latin typeface="Georgia" panose="02040502050405020303" pitchFamily="18" charset="0"/>
              </a:rPr>
              <a:t> Б. </a:t>
            </a:r>
            <a:r>
              <a:rPr lang="ru-RU" sz="2000" b="1" dirty="0" err="1" smtClean="0">
                <a:solidFill>
                  <a:srgbClr val="4C0000"/>
                </a:solidFill>
                <a:latin typeface="Georgia" panose="02040502050405020303" pitchFamily="18" charset="0"/>
              </a:rPr>
              <a:t>Ди</a:t>
            </a:r>
            <a:r>
              <a:rPr lang="ru-RU" sz="2000" b="1" dirty="0" smtClean="0">
                <a:solidFill>
                  <a:srgbClr val="4C000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 smtClean="0">
                <a:solidFill>
                  <a:srgbClr val="4C0000"/>
                </a:solidFill>
                <a:latin typeface="Georgia" panose="02040502050405020303" pitchFamily="18" charset="0"/>
              </a:rPr>
              <a:t>лъэпкъ</a:t>
            </a:r>
            <a:r>
              <a:rPr lang="ru-RU" sz="2000" b="1" dirty="0" smtClean="0">
                <a:solidFill>
                  <a:srgbClr val="4C000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 smtClean="0">
                <a:solidFill>
                  <a:srgbClr val="4C0000"/>
                </a:solidFill>
                <a:latin typeface="Georgia" panose="02040502050405020303" pitchFamily="18" charset="0"/>
              </a:rPr>
              <a:t>театрым</a:t>
            </a:r>
            <a:r>
              <a:rPr lang="ru-RU" sz="2000" b="1" dirty="0" smtClean="0">
                <a:solidFill>
                  <a:srgbClr val="4C0000"/>
                </a:solidFill>
                <a:latin typeface="Georgia" panose="02040502050405020303" pitchFamily="18" charset="0"/>
              </a:rPr>
              <a:t> и </a:t>
            </a:r>
            <a:r>
              <a:rPr lang="ru-RU" sz="2000" b="1" dirty="0" err="1" smtClean="0">
                <a:solidFill>
                  <a:srgbClr val="4C0000"/>
                </a:solidFill>
                <a:latin typeface="Georgia" panose="02040502050405020303" pitchFamily="18" charset="0"/>
              </a:rPr>
              <a:t>дыгъэ</a:t>
            </a:r>
            <a:r>
              <a:rPr lang="en-US" sz="2000" b="1" dirty="0">
                <a:solidFill>
                  <a:srgbClr val="4C000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4C0000"/>
                </a:solidFill>
                <a:latin typeface="Georgia" panose="02040502050405020303" pitchFamily="18" charset="0"/>
              </a:rPr>
              <a:t>- </a:t>
            </a:r>
            <a:r>
              <a:rPr lang="ru-RU" sz="2000" b="1" dirty="0" err="1" smtClean="0">
                <a:solidFill>
                  <a:srgbClr val="4C0000"/>
                </a:solidFill>
                <a:latin typeface="Georgia" panose="02040502050405020303" pitchFamily="18" charset="0"/>
              </a:rPr>
              <a:t>Мазэ</a:t>
            </a:r>
            <a:r>
              <a:rPr lang="ru-RU" sz="2000" b="1" dirty="0" smtClean="0">
                <a:solidFill>
                  <a:srgbClr val="4C000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solidFill>
                  <a:srgbClr val="4C0000"/>
                </a:solidFill>
                <a:latin typeface="Georgia" panose="02040502050405020303" pitchFamily="18" charset="0"/>
              </a:rPr>
              <a:t>// </a:t>
            </a:r>
            <a:r>
              <a:rPr lang="ru-RU" sz="2000" dirty="0">
                <a:solidFill>
                  <a:srgbClr val="4C0000"/>
                </a:solidFill>
                <a:latin typeface="Georgia" panose="02040502050405020303" pitchFamily="18" charset="0"/>
              </a:rPr>
              <a:t>К1урашыш Б. </a:t>
            </a:r>
            <a:r>
              <a:rPr lang="ru-RU" sz="2000" dirty="0" err="1" smtClean="0">
                <a:solidFill>
                  <a:srgbClr val="4C0000"/>
                </a:solidFill>
                <a:latin typeface="Georgia" panose="02040502050405020303" pitchFamily="18" charset="0"/>
              </a:rPr>
              <a:t>Лъэпкъ</a:t>
            </a:r>
            <a:r>
              <a:rPr lang="ru-RU" sz="2000" dirty="0" smtClean="0">
                <a:solidFill>
                  <a:srgbClr val="4C000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 smtClean="0">
                <a:solidFill>
                  <a:srgbClr val="4C0000"/>
                </a:solidFill>
                <a:latin typeface="Georgia" panose="02040502050405020303" pitchFamily="18" charset="0"/>
              </a:rPr>
              <a:t>гъуазэ</a:t>
            </a:r>
            <a:r>
              <a:rPr lang="ru-RU" sz="2000" dirty="0" smtClean="0">
                <a:solidFill>
                  <a:srgbClr val="4C0000"/>
                </a:solidFill>
                <a:latin typeface="Georgia" panose="02040502050405020303" pitchFamily="18" charset="0"/>
              </a:rPr>
              <a:t>.- </a:t>
            </a:r>
            <a:r>
              <a:rPr lang="ru-RU" sz="2000" dirty="0" err="1" smtClean="0">
                <a:solidFill>
                  <a:srgbClr val="4C0000"/>
                </a:solidFill>
                <a:latin typeface="Georgia" panose="02040502050405020303" pitchFamily="18" charset="0"/>
              </a:rPr>
              <a:t>Налшык</a:t>
            </a:r>
            <a:r>
              <a:rPr lang="ru-RU" sz="2000" dirty="0" smtClean="0">
                <a:solidFill>
                  <a:srgbClr val="4C0000"/>
                </a:solidFill>
                <a:latin typeface="Georgia" panose="02040502050405020303" pitchFamily="18" charset="0"/>
              </a:rPr>
              <a:t>: Эльбрус, 2000.- Н. 356-365</a:t>
            </a:r>
          </a:p>
          <a:p>
            <a:pPr algn="just"/>
            <a:r>
              <a:rPr lang="ru-RU" sz="2000" b="1" dirty="0" err="1" smtClean="0">
                <a:solidFill>
                  <a:srgbClr val="4C0000"/>
                </a:solidFill>
                <a:latin typeface="Georgia" panose="02040502050405020303" pitchFamily="18" charset="0"/>
              </a:rPr>
              <a:t>Курашинов</a:t>
            </a:r>
            <a:r>
              <a:rPr lang="ru-RU" sz="2000" b="1" dirty="0" smtClean="0">
                <a:solidFill>
                  <a:srgbClr val="4C0000"/>
                </a:solidFill>
                <a:latin typeface="Georgia" panose="02040502050405020303" pitchFamily="18" charset="0"/>
              </a:rPr>
              <a:t> Б.</a:t>
            </a:r>
            <a:r>
              <a:rPr lang="en-US" sz="2000" b="1" dirty="0" smtClean="0">
                <a:solidFill>
                  <a:srgbClr val="4C000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4C0000"/>
                </a:solidFill>
                <a:latin typeface="Georgia" panose="02040502050405020303" pitchFamily="18" charset="0"/>
              </a:rPr>
              <a:t>Светило</a:t>
            </a:r>
            <a:r>
              <a:rPr lang="en-US" sz="2000" b="1" dirty="0" smtClean="0">
                <a:solidFill>
                  <a:srgbClr val="4C000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4C0000"/>
                </a:solidFill>
                <a:latin typeface="Georgia" panose="02040502050405020303" pitchFamily="18" charset="0"/>
              </a:rPr>
              <a:t>национального театра</a:t>
            </a:r>
            <a:r>
              <a:rPr lang="ru-RU" sz="2000" dirty="0" smtClean="0">
                <a:solidFill>
                  <a:srgbClr val="4C0000"/>
                </a:solidFill>
                <a:latin typeface="Georgia" panose="02040502050405020303" pitchFamily="18" charset="0"/>
              </a:rPr>
              <a:t>.- </a:t>
            </a:r>
            <a:r>
              <a:rPr lang="ru-RU" sz="2000" dirty="0" err="1" smtClean="0">
                <a:solidFill>
                  <a:srgbClr val="4C0000"/>
                </a:solidFill>
                <a:latin typeface="Georgia" panose="02040502050405020303" pitchFamily="18" charset="0"/>
              </a:rPr>
              <a:t>Кабард</a:t>
            </a:r>
            <a:r>
              <a:rPr lang="ru-RU" sz="2000" dirty="0" smtClean="0">
                <a:solidFill>
                  <a:srgbClr val="4C0000"/>
                </a:solidFill>
                <a:latin typeface="Georgia" panose="02040502050405020303" pitchFamily="18" charset="0"/>
              </a:rPr>
              <a:t>.</a:t>
            </a:r>
            <a:endParaRPr lang="ru-RU" sz="2000" dirty="0">
              <a:solidFill>
                <a:srgbClr val="4C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379587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gfons.com/uploads/paper/paper_texture38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51159" y="1100968"/>
            <a:ext cx="3389717" cy="2403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44"/>
          <a:stretch/>
        </p:blipFill>
        <p:spPr>
          <a:xfrm rot="5400000">
            <a:off x="5726547" y="1138890"/>
            <a:ext cx="5738367" cy="4999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29056" y="4351367"/>
            <a:ext cx="49255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Шакова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М. Драматургия и театр </a:t>
            </a:r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Залимхана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</a:t>
            </a:r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Аксирова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//Литературная Кабардино-Балкария.-2002.- № 6.- С. 165-170.</a:t>
            </a:r>
            <a:endParaRPr lang="ru-RU" sz="24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853615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profile_banners/797141905662414850/1478955200/1500x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214254" y="556223"/>
            <a:ext cx="9080353" cy="10681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ru-RU" sz="3600" b="1" dirty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600" b="1" dirty="0" smtClean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Жанровый диапазон драматургии  </a:t>
            </a:r>
            <a:r>
              <a:rPr lang="ru-RU" sz="3600" b="1" dirty="0" err="1" smtClean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Аксирова</a:t>
            </a:r>
            <a:r>
              <a:rPr lang="ru-RU" sz="3600" b="1" dirty="0" smtClean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широк и разнообразен, хотя доминирующей остается фольклорная основа. Предания старины глубокой, преломляясь сквозь призму творческого таланта драматурга, предстают перед читателем в контексте современных реалий.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3600" b="1" dirty="0" smtClean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                                                                                                                                                        </a:t>
            </a:r>
            <a:r>
              <a:rPr lang="ru-RU" sz="3200" b="1" i="1" dirty="0" smtClean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М. </a:t>
            </a:r>
            <a:r>
              <a:rPr lang="ru-RU" sz="3200" b="1" i="1" dirty="0" err="1" smtClean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Шакова</a:t>
            </a:r>
            <a:endParaRPr lang="ru-RU" sz="3200" b="1" i="1" dirty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35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prism isInverted="1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gfons.com/uploads/paper/paper_texture38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09901" y="1159190"/>
            <a:ext cx="3696554" cy="2375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882269" y="1808727"/>
            <a:ext cx="5664818" cy="36464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0911" y="4525369"/>
            <a:ext cx="44896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4C0000"/>
                </a:solidFill>
                <a:latin typeface="Georgia" panose="02040502050405020303" pitchFamily="18" charset="0"/>
              </a:rPr>
              <a:t>Къардэнгъущ1 З. Ц</a:t>
            </a:r>
            <a:r>
              <a:rPr lang="en-US" sz="2000" b="1" dirty="0" smtClean="0">
                <a:solidFill>
                  <a:srgbClr val="4C0000"/>
                </a:solidFill>
                <a:latin typeface="Georgia" panose="02040502050405020303" pitchFamily="18" charset="0"/>
              </a:rPr>
              <a:t>I</a:t>
            </a:r>
            <a:r>
              <a:rPr lang="ru-RU" sz="2000" b="1" dirty="0" err="1" smtClean="0">
                <a:solidFill>
                  <a:srgbClr val="4C0000"/>
                </a:solidFill>
                <a:latin typeface="Georgia" panose="02040502050405020303" pitchFamily="18" charset="0"/>
              </a:rPr>
              <a:t>ыхум</a:t>
            </a:r>
            <a:r>
              <a:rPr lang="ru-RU" sz="2000" b="1" dirty="0" smtClean="0">
                <a:solidFill>
                  <a:srgbClr val="4C0000"/>
                </a:solidFill>
                <a:latin typeface="Georgia" panose="02040502050405020303" pitchFamily="18" charset="0"/>
              </a:rPr>
              <a:t> и </a:t>
            </a:r>
            <a:r>
              <a:rPr lang="ru-RU" sz="2000" b="1" dirty="0" err="1" smtClean="0">
                <a:solidFill>
                  <a:srgbClr val="4C0000"/>
                </a:solidFill>
                <a:latin typeface="Georgia" panose="02040502050405020303" pitchFamily="18" charset="0"/>
              </a:rPr>
              <a:t>уасэр</a:t>
            </a:r>
            <a:r>
              <a:rPr lang="ru-RU" sz="2000" b="1" dirty="0" smtClean="0">
                <a:solidFill>
                  <a:srgbClr val="4C0000"/>
                </a:solidFill>
                <a:latin typeface="Georgia" panose="02040502050405020303" pitchFamily="18" charset="0"/>
              </a:rPr>
              <a:t> и</a:t>
            </a:r>
          </a:p>
          <a:p>
            <a:pPr algn="just"/>
            <a:r>
              <a:rPr lang="ru-RU" sz="2000" b="1" dirty="0" smtClean="0">
                <a:solidFill>
                  <a:srgbClr val="4C000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 smtClean="0">
                <a:solidFill>
                  <a:srgbClr val="4C0000"/>
                </a:solidFill>
                <a:latin typeface="Georgia" panose="02040502050405020303" pitchFamily="18" charset="0"/>
              </a:rPr>
              <a:t>лэжьыгъэрщ</a:t>
            </a:r>
            <a:r>
              <a:rPr lang="ru-RU" sz="2000" b="1" dirty="0" smtClean="0">
                <a:solidFill>
                  <a:srgbClr val="4C0000"/>
                </a:solidFill>
                <a:latin typeface="Georgia" panose="02040502050405020303" pitchFamily="18" charset="0"/>
              </a:rPr>
              <a:t> //</a:t>
            </a:r>
            <a:r>
              <a:rPr lang="en-US" sz="2000" b="1" dirty="0" smtClean="0">
                <a:solidFill>
                  <a:srgbClr val="4C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smtClean="0">
                <a:solidFill>
                  <a:srgbClr val="4C0000"/>
                </a:solidFill>
                <a:latin typeface="Georgia" panose="02040502050405020303" pitchFamily="18" charset="0"/>
              </a:rPr>
              <a:t>I</a:t>
            </a:r>
            <a:r>
              <a:rPr lang="ru-RU" sz="2000" dirty="0" err="1" smtClean="0">
                <a:solidFill>
                  <a:srgbClr val="4C0000"/>
                </a:solidFill>
                <a:latin typeface="Georgia" panose="02040502050405020303" pitchFamily="18" charset="0"/>
              </a:rPr>
              <a:t>уащхьэмахуэ</a:t>
            </a:r>
            <a:r>
              <a:rPr lang="ru-RU" sz="2000" dirty="0" smtClean="0">
                <a:solidFill>
                  <a:srgbClr val="4C0000"/>
                </a:solidFill>
                <a:latin typeface="Georgia" panose="02040502050405020303" pitchFamily="18" charset="0"/>
              </a:rPr>
              <a:t>.- 2004.- №2.-</a:t>
            </a:r>
            <a:r>
              <a:rPr lang="en-US" sz="2000" dirty="0" smtClean="0">
                <a:solidFill>
                  <a:srgbClr val="4C000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solidFill>
                  <a:srgbClr val="4C0000"/>
                </a:solidFill>
                <a:latin typeface="Georgia" panose="02040502050405020303" pitchFamily="18" charset="0"/>
              </a:rPr>
              <a:t>Н.</a:t>
            </a:r>
            <a:r>
              <a:rPr lang="en-US" sz="2000" dirty="0" smtClean="0">
                <a:solidFill>
                  <a:srgbClr val="4C000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solidFill>
                  <a:srgbClr val="4C0000"/>
                </a:solidFill>
                <a:latin typeface="Georgia" panose="02040502050405020303" pitchFamily="18" charset="0"/>
              </a:rPr>
              <a:t>106-110</a:t>
            </a:r>
            <a:r>
              <a:rPr lang="en-US" sz="2000" dirty="0" smtClean="0">
                <a:solidFill>
                  <a:srgbClr val="4C0000"/>
                </a:solidFill>
                <a:latin typeface="Georgia" panose="02040502050405020303" pitchFamily="18" charset="0"/>
              </a:rPr>
              <a:t>/</a:t>
            </a:r>
            <a:endParaRPr lang="ru-RU" sz="2000" dirty="0" smtClean="0">
              <a:solidFill>
                <a:srgbClr val="4C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err="1" smtClean="0">
                <a:solidFill>
                  <a:srgbClr val="4C0000"/>
                </a:solidFill>
                <a:latin typeface="Georgia" panose="02040502050405020303" pitchFamily="18" charset="0"/>
              </a:rPr>
              <a:t>Кардангушев</a:t>
            </a:r>
            <a:r>
              <a:rPr lang="ru-RU" sz="2000" b="1" dirty="0" smtClean="0">
                <a:solidFill>
                  <a:srgbClr val="4C0000"/>
                </a:solidFill>
                <a:latin typeface="Georgia" panose="02040502050405020303" pitchFamily="18" charset="0"/>
              </a:rPr>
              <a:t> З. Человека оценивают по труду</a:t>
            </a:r>
            <a:r>
              <a:rPr lang="ru-RU" sz="2000" dirty="0" smtClean="0">
                <a:solidFill>
                  <a:srgbClr val="4C0000"/>
                </a:solidFill>
                <a:latin typeface="Georgia" panose="02040502050405020303" pitchFamily="18" charset="0"/>
              </a:rPr>
              <a:t>.-</a:t>
            </a:r>
            <a:r>
              <a:rPr lang="en-US" sz="2000" dirty="0" smtClean="0">
                <a:solidFill>
                  <a:srgbClr val="4C000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 smtClean="0">
                <a:solidFill>
                  <a:srgbClr val="4C0000"/>
                </a:solidFill>
                <a:latin typeface="Georgia" panose="02040502050405020303" pitchFamily="18" charset="0"/>
              </a:rPr>
              <a:t>Кабард</a:t>
            </a:r>
            <a:r>
              <a:rPr lang="ru-RU" sz="2000" dirty="0" smtClean="0">
                <a:solidFill>
                  <a:srgbClr val="4C0000"/>
                </a:solidFill>
                <a:latin typeface="Georgia" panose="02040502050405020303" pitchFamily="18" charset="0"/>
              </a:rPr>
              <a:t>.</a:t>
            </a:r>
            <a:endParaRPr lang="ru-RU" sz="2000" dirty="0">
              <a:solidFill>
                <a:srgbClr val="4C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63869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gfons.com/uploads/paper/paper_texture38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814572" y="1215092"/>
            <a:ext cx="3568391" cy="27216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86910" y="1297703"/>
            <a:ext cx="5439629" cy="4427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096000" y="4661707"/>
            <a:ext cx="4888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Аксиров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Залимхан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Алиевич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// След на земле: 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 2 кн.- Нальчик: Эль- Фа, 2007.- Кн. 1.-  С. 24-27.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047403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gfons.com/uploads/paper/paper_texture38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6258" y="782790"/>
            <a:ext cx="2788921" cy="1858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21012" y="2678938"/>
            <a:ext cx="2826464" cy="4661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419280" y="2780373"/>
            <a:ext cx="2520176" cy="4765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98876" y="672592"/>
            <a:ext cx="2578161" cy="2925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196253" y="-174702"/>
            <a:ext cx="2966226" cy="4765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7813981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gfons.com/uploads/paper/paper_texture38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89"/>
            <a:ext cx="12192000" cy="685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885878" y="1438506"/>
            <a:ext cx="3501485" cy="2375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52726" y="1166405"/>
            <a:ext cx="5993780" cy="4809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198220" y="4564417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solidFill>
                  <a:srgbClr val="2E471D"/>
                </a:solidFill>
                <a:latin typeface="Georgia" panose="02040502050405020303" pitchFamily="18" charset="0"/>
              </a:rPr>
              <a:t>Къэрмокъуэ</a:t>
            </a:r>
            <a:r>
              <a:rPr lang="ru-RU" sz="2000" b="1" dirty="0" smtClean="0">
                <a:solidFill>
                  <a:srgbClr val="2E471D"/>
                </a:solidFill>
                <a:latin typeface="Georgia" panose="02040502050405020303" pitchFamily="18" charset="0"/>
              </a:rPr>
              <a:t> Х. Драматург ц1эры1уэ</a:t>
            </a:r>
            <a:r>
              <a:rPr lang="en-US" sz="2000" b="1" dirty="0" smtClean="0">
                <a:solidFill>
                  <a:srgbClr val="2E471D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solidFill>
                  <a:srgbClr val="2E471D"/>
                </a:solidFill>
                <a:latin typeface="Georgia" panose="02040502050405020303" pitchFamily="18" charset="0"/>
              </a:rPr>
              <a:t>//</a:t>
            </a:r>
            <a:r>
              <a:rPr lang="en-US" sz="2400" dirty="0" smtClean="0">
                <a:solidFill>
                  <a:srgbClr val="2E471D"/>
                </a:solidFill>
                <a:latin typeface="Georgia" panose="02040502050405020303" pitchFamily="18" charset="0"/>
              </a:rPr>
              <a:t> I</a:t>
            </a:r>
            <a:r>
              <a:rPr lang="ru-RU" sz="2400" dirty="0" err="1" smtClean="0">
                <a:solidFill>
                  <a:srgbClr val="2E471D"/>
                </a:solidFill>
                <a:latin typeface="Georgia" panose="02040502050405020303" pitchFamily="18" charset="0"/>
              </a:rPr>
              <a:t>уащхьэмахуэ</a:t>
            </a:r>
            <a:r>
              <a:rPr lang="ru-RU" sz="2400" dirty="0" smtClean="0">
                <a:solidFill>
                  <a:srgbClr val="2E471D"/>
                </a:solidFill>
                <a:latin typeface="Georgia" panose="02040502050405020303" pitchFamily="18" charset="0"/>
              </a:rPr>
              <a:t>.- 2009.-№3.- Н.75-78.</a:t>
            </a:r>
          </a:p>
          <a:p>
            <a:pPr algn="just"/>
            <a:r>
              <a:rPr lang="ru-RU" sz="2000" b="1" dirty="0" err="1" smtClean="0">
                <a:solidFill>
                  <a:srgbClr val="2E471D"/>
                </a:solidFill>
                <a:latin typeface="Georgia" panose="02040502050405020303" pitchFamily="18" charset="0"/>
              </a:rPr>
              <a:t>Кармоков</a:t>
            </a:r>
            <a:r>
              <a:rPr lang="ru-RU" sz="2000" b="1" dirty="0" smtClean="0">
                <a:solidFill>
                  <a:srgbClr val="2E471D"/>
                </a:solidFill>
                <a:latin typeface="Georgia" panose="02040502050405020303" pitchFamily="18" charset="0"/>
              </a:rPr>
              <a:t> Х. Известный драматург</a:t>
            </a:r>
            <a:r>
              <a:rPr lang="ru-RU" sz="2000" dirty="0" smtClean="0">
                <a:solidFill>
                  <a:srgbClr val="2E471D"/>
                </a:solidFill>
                <a:latin typeface="Georgia" panose="02040502050405020303" pitchFamily="18" charset="0"/>
              </a:rPr>
              <a:t>.- </a:t>
            </a:r>
            <a:r>
              <a:rPr lang="ru-RU" sz="2000" dirty="0" err="1" smtClean="0">
                <a:solidFill>
                  <a:srgbClr val="2E471D"/>
                </a:solidFill>
                <a:latin typeface="Georgia" panose="02040502050405020303" pitchFamily="18" charset="0"/>
              </a:rPr>
              <a:t>Кабард</a:t>
            </a:r>
            <a:r>
              <a:rPr lang="ru-RU" sz="2000" dirty="0" smtClean="0">
                <a:solidFill>
                  <a:srgbClr val="2E471D"/>
                </a:solidFill>
                <a:latin typeface="Georgia" panose="02040502050405020303" pitchFamily="18" charset="0"/>
              </a:rPr>
              <a:t>. </a:t>
            </a:r>
            <a:endParaRPr lang="ru-RU" sz="2000" dirty="0">
              <a:solidFill>
                <a:srgbClr val="2E471D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990599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0-tub-ru.yandex.net/i?id=7918e9f4684c3fb00c84c11a505e41df-l&amp;n=1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63906" y="1121787"/>
            <a:ext cx="67629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4C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600" b="1" dirty="0" smtClean="0">
                <a:solidFill>
                  <a:srgbClr val="4C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</a:t>
            </a:r>
            <a:r>
              <a:rPr lang="ru-RU" sz="3600" b="1" dirty="0" err="1" smtClean="0">
                <a:solidFill>
                  <a:srgbClr val="4C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Аксиров</a:t>
            </a:r>
            <a:r>
              <a:rPr lang="ru-RU" sz="3600" b="1" dirty="0" smtClean="0">
                <a:solidFill>
                  <a:srgbClr val="4C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600" b="1" dirty="0">
                <a:solidFill>
                  <a:srgbClr val="4C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- драматург одаренный. Он прекрасно знает устное народное творчество, обладает острым наблюдательным глазом. Язык его меток, афористичен, образен…</a:t>
            </a:r>
          </a:p>
          <a:p>
            <a:pPr algn="r"/>
            <a:r>
              <a:rPr lang="ru-RU" sz="3600" b="1" dirty="0">
                <a:solidFill>
                  <a:srgbClr val="4C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                                                   </a:t>
            </a:r>
            <a:r>
              <a:rPr lang="ru-RU" sz="3200" b="1" i="1" dirty="0">
                <a:solidFill>
                  <a:srgbClr val="4C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М. </a:t>
            </a:r>
            <a:r>
              <a:rPr lang="ru-RU" sz="3200" b="1" i="1" dirty="0" err="1">
                <a:solidFill>
                  <a:srgbClr val="4C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Кармоков</a:t>
            </a:r>
            <a:endParaRPr lang="ru-RU" sz="3200" b="1" i="1" dirty="0">
              <a:solidFill>
                <a:srgbClr val="4C3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33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conveyor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chekhov-center.ru/fileadmin/img/god_teatra_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4435" y="1819910"/>
            <a:ext cx="4723130" cy="321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4632" y="1514831"/>
            <a:ext cx="11417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400" b="1" dirty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Родился в </a:t>
            </a:r>
            <a:r>
              <a:rPr lang="ru-RU" sz="2400" b="1" dirty="0" err="1" smtClean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</a:t>
            </a:r>
            <a:r>
              <a:rPr lang="ru-RU" sz="2400" b="1" dirty="0" smtClean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с. </a:t>
            </a:r>
            <a:r>
              <a:rPr lang="ru-RU" sz="2400" b="1" dirty="0" err="1" smtClean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Псыгансу</a:t>
            </a:r>
            <a:r>
              <a:rPr lang="ru-RU" sz="2400" b="1" dirty="0" smtClean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Урванского</a:t>
            </a:r>
            <a:r>
              <a:rPr lang="ru-RU" sz="2400" b="1" dirty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района КБР.</a:t>
            </a:r>
            <a:endParaRPr lang="ru-RU" sz="2000" b="1" dirty="0">
              <a:solidFill>
                <a:srgbClr val="FFC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400" b="1" dirty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 окончании сельской семилетней школы  поступил в </a:t>
            </a:r>
            <a:r>
              <a:rPr lang="ru-RU" sz="2400" b="1" dirty="0" smtClean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Нальчикское педучилище</a:t>
            </a:r>
            <a:r>
              <a:rPr lang="ru-RU" sz="2400" b="1" dirty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FFC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400" b="1" dirty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1933 г</a:t>
            </a:r>
            <a:r>
              <a:rPr lang="ru-RU" sz="2400" b="1" dirty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 </a:t>
            </a:r>
            <a:r>
              <a:rPr lang="ru-RU" sz="2400" b="1" dirty="0" smtClean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он зачислен </a:t>
            </a:r>
            <a:r>
              <a:rPr lang="ru-RU" sz="2400" b="1" dirty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 областную студию национального искусства по подготовке кадров для Кабардинского колхозно-совхозного театра. </a:t>
            </a:r>
            <a:endParaRPr lang="ru-RU" sz="2000" b="1" dirty="0">
              <a:solidFill>
                <a:srgbClr val="FFC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400" b="1" dirty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1940-1947 гг</a:t>
            </a:r>
            <a:r>
              <a:rPr lang="ru-RU" sz="2400" b="1" dirty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 </a:t>
            </a:r>
            <a:r>
              <a:rPr lang="ru-RU" sz="2400" b="1" dirty="0" err="1" smtClean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З.Аксиров</a:t>
            </a:r>
            <a:r>
              <a:rPr lang="ru-RU" sz="2400" b="1" dirty="0" smtClean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– актер </a:t>
            </a:r>
            <a:r>
              <a:rPr lang="ru-RU" sz="2400" b="1" dirty="0" smtClean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Кабардинского </a:t>
            </a:r>
            <a:r>
              <a:rPr lang="ru-RU" sz="2400" b="1" dirty="0" err="1" smtClean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госдрамтеатра</a:t>
            </a:r>
            <a:r>
              <a:rPr lang="ru-RU" sz="2400" b="1" dirty="0" smtClean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</a:p>
          <a:p>
            <a:pPr indent="44958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 </a:t>
            </a:r>
            <a:r>
              <a:rPr lang="ru-RU" sz="2400" b="1" dirty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1947 по 1948 гг. </a:t>
            </a:r>
            <a:r>
              <a:rPr lang="ru-RU" sz="2400" b="1" dirty="0" smtClean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– литературный работник редакции газеты  </a:t>
            </a:r>
            <a:r>
              <a:rPr lang="ru-RU" sz="2400" b="1" dirty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«Кабардинская правда».</a:t>
            </a:r>
            <a:endParaRPr lang="ru-RU" sz="2000" b="1" dirty="0">
              <a:solidFill>
                <a:srgbClr val="FFC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400" b="1" dirty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 1949 по 1960 гг. </a:t>
            </a:r>
            <a:r>
              <a:rPr lang="ru-RU" sz="2400" b="1" dirty="0" smtClean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занимал </a:t>
            </a:r>
            <a:r>
              <a:rPr lang="ru-RU" sz="2400" b="1" dirty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должность редактора литературного вещания Кабардино-Балкарского телевидения и </a:t>
            </a:r>
            <a:r>
              <a:rPr lang="ru-RU" sz="2400" b="1" dirty="0" smtClean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радио.</a:t>
            </a:r>
          </a:p>
          <a:p>
            <a:pPr indent="44958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 </a:t>
            </a:r>
            <a:r>
              <a:rPr lang="ru-RU" sz="2400" b="1" dirty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1961 по 1967 гг. – </a:t>
            </a:r>
            <a:r>
              <a:rPr lang="ru-RU" sz="2400" b="1" dirty="0" smtClean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режиссер </a:t>
            </a:r>
            <a:r>
              <a:rPr lang="ru-RU" sz="2400" b="1" dirty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Кабардино-Балкарского телевидения и радио</a:t>
            </a:r>
            <a:r>
              <a:rPr lang="ru-RU" sz="2400" b="1" dirty="0" smtClean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39900" y="264651"/>
            <a:ext cx="840999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АКСИРОВ  ЗАЛИМХАН  АЛИЕВИЧ</a:t>
            </a:r>
          </a:p>
          <a:p>
            <a:pPr indent="449580" algn="ctr">
              <a:spcAft>
                <a:spcPts val="0"/>
              </a:spcAft>
            </a:pP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1919 - 1995 </a:t>
            </a:r>
            <a:endParaRPr lang="ru-RU" sz="2400" b="1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89991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gfons.com/uploads/paper/paper_texture38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9141" y="1040337"/>
            <a:ext cx="3746812" cy="24467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954636" y="1501069"/>
            <a:ext cx="5649886" cy="4090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79598" y="4524710"/>
            <a:ext cx="46896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I</a:t>
            </a:r>
            <a:r>
              <a:rPr lang="ru-RU" sz="20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ут</a:t>
            </a:r>
            <a:r>
              <a:rPr lang="en-US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I</a:t>
            </a:r>
            <a:r>
              <a:rPr lang="ru-RU" sz="20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ыж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Б. </a:t>
            </a:r>
            <a:r>
              <a:rPr lang="ru-RU" sz="20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Диф</a:t>
            </a:r>
            <a:r>
              <a:rPr lang="en-US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I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д</a:t>
            </a:r>
            <a:r>
              <a:rPr lang="ru-RU" sz="20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ывмыгъэпуд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!</a:t>
            </a:r>
            <a:r>
              <a:rPr lang="en-US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//</a:t>
            </a:r>
            <a:r>
              <a:rPr lang="en-US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I</a:t>
            </a:r>
            <a:r>
              <a:rPr lang="ru-RU" sz="20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ут</a:t>
            </a:r>
            <a:r>
              <a:rPr lang="en-US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I</a:t>
            </a:r>
            <a:r>
              <a:rPr lang="ru-RU" sz="20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ыж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Б.</a:t>
            </a:r>
            <a:r>
              <a:rPr lang="en-US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Пщыхьэщхьэ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нэбзийхэр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.-</a:t>
            </a:r>
            <a:r>
              <a:rPr lang="ru-RU" sz="20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Налшык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: Эль-Фа,</a:t>
            </a:r>
            <a:r>
              <a:rPr lang="en-US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2008.-</a:t>
            </a:r>
            <a:r>
              <a:rPr lang="en-US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Н.</a:t>
            </a:r>
            <a:r>
              <a:rPr lang="en-US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53-55.</a:t>
            </a:r>
          </a:p>
          <a:p>
            <a:pPr algn="just"/>
            <a:r>
              <a:rPr lang="ru-RU" sz="20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Утижев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Б. Наше достояние.- </a:t>
            </a:r>
            <a:r>
              <a:rPr lang="ru-RU" sz="20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Кабард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490469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gfons.com/uploads/paper/paper_texture38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3016" y="958947"/>
            <a:ext cx="3512512" cy="2464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31364" y="820852"/>
            <a:ext cx="6294623" cy="5073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540225" y="2983097"/>
            <a:ext cx="2185353" cy="5073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77824" y="4245200"/>
            <a:ext cx="49096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err="1" smtClean="0">
                <a:solidFill>
                  <a:srgbClr val="4C0000"/>
                </a:solidFill>
                <a:latin typeface="Georgia" panose="02040502050405020303" pitchFamily="18" charset="0"/>
              </a:rPr>
              <a:t>Аксиров</a:t>
            </a:r>
            <a:r>
              <a:rPr lang="ru-RU" b="1" dirty="0" smtClean="0">
                <a:solidFill>
                  <a:srgbClr val="4C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rgbClr val="4C0000"/>
                </a:solidFill>
                <a:latin typeface="Georgia" panose="02040502050405020303" pitchFamily="18" charset="0"/>
              </a:rPr>
              <a:t>Залимхан</a:t>
            </a:r>
            <a:r>
              <a:rPr lang="ru-RU" b="1" dirty="0" smtClean="0">
                <a:solidFill>
                  <a:srgbClr val="4C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rgbClr val="4C0000"/>
                </a:solidFill>
                <a:latin typeface="Georgia" panose="02040502050405020303" pitchFamily="18" charset="0"/>
              </a:rPr>
              <a:t>Алиевич</a:t>
            </a:r>
            <a:r>
              <a:rPr lang="ru-RU" b="1" dirty="0" smtClean="0">
                <a:solidFill>
                  <a:srgbClr val="4C0000"/>
                </a:solidFill>
                <a:latin typeface="Georgia" panose="02040502050405020303" pitchFamily="18" charset="0"/>
              </a:rPr>
              <a:t> /</a:t>
            </a:r>
            <a:r>
              <a:rPr lang="ru-RU" dirty="0" smtClean="0">
                <a:solidFill>
                  <a:srgbClr val="4C0000"/>
                </a:solidFill>
                <a:latin typeface="Georgia" panose="02040502050405020303" pitchFamily="18" charset="0"/>
              </a:rPr>
              <a:t>/ Театральное</a:t>
            </a:r>
            <a:r>
              <a:rPr lang="en-US" dirty="0" smtClean="0">
                <a:solidFill>
                  <a:srgbClr val="4C0000"/>
                </a:solidFill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srgbClr val="4C0000"/>
                </a:solidFill>
                <a:latin typeface="Georgia" panose="02040502050405020303" pitchFamily="18" charset="0"/>
              </a:rPr>
              <a:t>искусство КБР: Биобиблиографический словарь / Сост. </a:t>
            </a:r>
            <a:r>
              <a:rPr lang="ru-RU" dirty="0" err="1" smtClean="0">
                <a:solidFill>
                  <a:srgbClr val="4C0000"/>
                </a:solidFill>
                <a:latin typeface="Georgia" panose="02040502050405020303" pitchFamily="18" charset="0"/>
              </a:rPr>
              <a:t>Кужева</a:t>
            </a:r>
            <a:r>
              <a:rPr lang="ru-RU" dirty="0" smtClean="0">
                <a:solidFill>
                  <a:srgbClr val="4C0000"/>
                </a:solidFill>
                <a:latin typeface="Georgia" panose="02040502050405020303" pitchFamily="18" charset="0"/>
              </a:rPr>
              <a:t> З. - зав. отделом искусств ГНБ КБР им. Т. </a:t>
            </a:r>
            <a:r>
              <a:rPr lang="ru-RU" dirty="0" err="1" smtClean="0">
                <a:solidFill>
                  <a:srgbClr val="4C0000"/>
                </a:solidFill>
                <a:latin typeface="Georgia" panose="02040502050405020303" pitchFamily="18" charset="0"/>
              </a:rPr>
              <a:t>Мальбахова</a:t>
            </a:r>
            <a:r>
              <a:rPr lang="ru-RU" dirty="0" smtClean="0">
                <a:solidFill>
                  <a:srgbClr val="4C0000"/>
                </a:solidFill>
                <a:latin typeface="Georgia" panose="02040502050405020303" pitchFamily="18" charset="0"/>
              </a:rPr>
              <a:t>, </a:t>
            </a:r>
            <a:r>
              <a:rPr lang="ru-RU" dirty="0" err="1" smtClean="0">
                <a:solidFill>
                  <a:srgbClr val="4C0000"/>
                </a:solidFill>
                <a:latin typeface="Georgia" panose="02040502050405020303" pitchFamily="18" charset="0"/>
              </a:rPr>
              <a:t>Геграева</a:t>
            </a:r>
            <a:r>
              <a:rPr lang="ru-RU" dirty="0" smtClean="0">
                <a:solidFill>
                  <a:srgbClr val="4C0000"/>
                </a:solidFill>
                <a:latin typeface="Georgia" panose="02040502050405020303" pitchFamily="18" charset="0"/>
              </a:rPr>
              <a:t> З. - вед. </a:t>
            </a:r>
            <a:r>
              <a:rPr lang="ru-RU" dirty="0" err="1">
                <a:solidFill>
                  <a:srgbClr val="4C0000"/>
                </a:solidFill>
                <a:latin typeface="Georgia" panose="02040502050405020303" pitchFamily="18" charset="0"/>
              </a:rPr>
              <a:t>б</a:t>
            </a:r>
            <a:r>
              <a:rPr lang="ru-RU" dirty="0" err="1" smtClean="0">
                <a:solidFill>
                  <a:srgbClr val="4C0000"/>
                </a:solidFill>
                <a:latin typeface="Georgia" panose="02040502050405020303" pitchFamily="18" charset="0"/>
              </a:rPr>
              <a:t>иб-рь</a:t>
            </a:r>
            <a:r>
              <a:rPr lang="ru-RU" dirty="0" smtClean="0">
                <a:solidFill>
                  <a:srgbClr val="4C0000"/>
                </a:solidFill>
                <a:latin typeface="Georgia" panose="02040502050405020303" pitchFamily="18" charset="0"/>
              </a:rPr>
              <a:t> ОИ, </a:t>
            </a:r>
            <a:r>
              <a:rPr lang="ru-RU" dirty="0" err="1" smtClean="0">
                <a:solidFill>
                  <a:srgbClr val="4C0000"/>
                </a:solidFill>
                <a:latin typeface="Georgia" panose="02040502050405020303" pitchFamily="18" charset="0"/>
              </a:rPr>
              <a:t>Темирканова</a:t>
            </a:r>
            <a:r>
              <a:rPr lang="ru-RU" dirty="0" smtClean="0">
                <a:solidFill>
                  <a:srgbClr val="4C0000"/>
                </a:solidFill>
                <a:latin typeface="Georgia" panose="02040502050405020303" pitchFamily="18" charset="0"/>
              </a:rPr>
              <a:t> А. - вед. </a:t>
            </a:r>
            <a:r>
              <a:rPr lang="ru-RU" dirty="0" err="1" smtClean="0">
                <a:solidFill>
                  <a:srgbClr val="4C0000"/>
                </a:solidFill>
                <a:latin typeface="Georgia" panose="02040502050405020303" pitchFamily="18" charset="0"/>
              </a:rPr>
              <a:t>биб-рь</a:t>
            </a:r>
            <a:r>
              <a:rPr lang="ru-RU" dirty="0" smtClean="0">
                <a:solidFill>
                  <a:srgbClr val="4C0000"/>
                </a:solidFill>
                <a:latin typeface="Georgia" panose="02040502050405020303" pitchFamily="18" charset="0"/>
              </a:rPr>
              <a:t> ОИ</a:t>
            </a:r>
            <a:r>
              <a:rPr lang="ru-RU" dirty="0">
                <a:solidFill>
                  <a:srgbClr val="4C0000"/>
                </a:solidFill>
                <a:latin typeface="Georgia" panose="02040502050405020303" pitchFamily="18" charset="0"/>
              </a:rPr>
              <a:t>.</a:t>
            </a:r>
            <a:r>
              <a:rPr lang="ru-RU" dirty="0" smtClean="0">
                <a:solidFill>
                  <a:srgbClr val="4C0000"/>
                </a:solidFill>
                <a:latin typeface="Georgia" panose="02040502050405020303" pitchFamily="18" charset="0"/>
              </a:rPr>
              <a:t>– Нальчик, 2012.- С. 130-133.</a:t>
            </a:r>
            <a:endParaRPr lang="ru-RU" dirty="0">
              <a:solidFill>
                <a:srgbClr val="4C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591040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gfons.com/uploads/paper/paper_texture38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704337" y="3286673"/>
            <a:ext cx="3486399" cy="2606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58218" y="1305714"/>
            <a:ext cx="5854390" cy="4424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478859" y="1081668"/>
            <a:ext cx="44451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solidFill>
                  <a:srgbClr val="4C0000"/>
                </a:solidFill>
                <a:latin typeface="Georgia" panose="02040502050405020303" pitchFamily="18" charset="0"/>
              </a:rPr>
              <a:t>Къэрмокъуэ</a:t>
            </a:r>
            <a:r>
              <a:rPr lang="ru-RU" sz="2000" b="1" dirty="0" smtClean="0">
                <a:solidFill>
                  <a:srgbClr val="4C0000"/>
                </a:solidFill>
                <a:latin typeface="Georgia" panose="02040502050405020303" pitchFamily="18" charset="0"/>
              </a:rPr>
              <a:t> Х. Драматург ц1эры1уэ </a:t>
            </a:r>
            <a:r>
              <a:rPr lang="ru-RU" sz="2000" dirty="0" smtClean="0">
                <a:solidFill>
                  <a:srgbClr val="4C0000"/>
                </a:solidFill>
                <a:latin typeface="Georgia" panose="02040502050405020303" pitchFamily="18" charset="0"/>
              </a:rPr>
              <a:t>// </a:t>
            </a:r>
            <a:r>
              <a:rPr lang="en-US" sz="2000" dirty="0" smtClean="0">
                <a:solidFill>
                  <a:srgbClr val="4C0000"/>
                </a:solidFill>
                <a:latin typeface="Georgia" panose="02040502050405020303" pitchFamily="18" charset="0"/>
              </a:rPr>
              <a:t>I</a:t>
            </a:r>
            <a:r>
              <a:rPr lang="ru-RU" sz="2000" dirty="0" err="1" smtClean="0">
                <a:solidFill>
                  <a:srgbClr val="4C0000"/>
                </a:solidFill>
                <a:latin typeface="Georgia" panose="02040502050405020303" pitchFamily="18" charset="0"/>
              </a:rPr>
              <a:t>уащхьэмахуэ</a:t>
            </a:r>
            <a:r>
              <a:rPr lang="ru-RU" sz="2000" dirty="0" smtClean="0">
                <a:solidFill>
                  <a:srgbClr val="4C0000"/>
                </a:solidFill>
                <a:latin typeface="Georgia" panose="02040502050405020303" pitchFamily="18" charset="0"/>
              </a:rPr>
              <a:t>.- 2014.-</a:t>
            </a:r>
            <a:r>
              <a:rPr lang="en-US" sz="2000" dirty="0" smtClean="0">
                <a:solidFill>
                  <a:srgbClr val="4C000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solidFill>
                  <a:srgbClr val="4C0000"/>
                </a:solidFill>
                <a:latin typeface="Georgia" panose="02040502050405020303" pitchFamily="18" charset="0"/>
              </a:rPr>
              <a:t>№3.-</a:t>
            </a:r>
            <a:r>
              <a:rPr lang="en-US" sz="2000" dirty="0" smtClean="0">
                <a:solidFill>
                  <a:srgbClr val="4C000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solidFill>
                  <a:srgbClr val="4C0000"/>
                </a:solidFill>
                <a:latin typeface="Georgia" panose="02040502050405020303" pitchFamily="18" charset="0"/>
              </a:rPr>
              <a:t>Н.</a:t>
            </a:r>
            <a:r>
              <a:rPr lang="en-US" sz="2000" dirty="0" smtClean="0">
                <a:solidFill>
                  <a:srgbClr val="4C000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solidFill>
                  <a:srgbClr val="4C0000"/>
                </a:solidFill>
                <a:latin typeface="Georgia" panose="02040502050405020303" pitchFamily="18" charset="0"/>
              </a:rPr>
              <a:t>125-128.</a:t>
            </a:r>
          </a:p>
          <a:p>
            <a:pPr algn="just"/>
            <a:r>
              <a:rPr lang="ru-RU" sz="2000" b="1" dirty="0" err="1" smtClean="0">
                <a:solidFill>
                  <a:srgbClr val="4C0000"/>
                </a:solidFill>
                <a:latin typeface="Georgia" panose="02040502050405020303" pitchFamily="18" charset="0"/>
              </a:rPr>
              <a:t>Кармоков</a:t>
            </a:r>
            <a:r>
              <a:rPr lang="ru-RU" sz="2000" b="1" dirty="0" smtClean="0">
                <a:solidFill>
                  <a:srgbClr val="4C0000"/>
                </a:solidFill>
                <a:latin typeface="Georgia" panose="02040502050405020303" pitchFamily="18" charset="0"/>
              </a:rPr>
              <a:t> Х. Известный драматург</a:t>
            </a:r>
            <a:r>
              <a:rPr lang="ru-RU" sz="2000" dirty="0" smtClean="0">
                <a:solidFill>
                  <a:srgbClr val="4C0000"/>
                </a:solidFill>
                <a:latin typeface="Georgia" panose="02040502050405020303" pitchFamily="18" charset="0"/>
              </a:rPr>
              <a:t>.- </a:t>
            </a:r>
            <a:r>
              <a:rPr lang="ru-RU" sz="2000" dirty="0" err="1" smtClean="0">
                <a:solidFill>
                  <a:srgbClr val="4C0000"/>
                </a:solidFill>
                <a:latin typeface="Georgia" panose="02040502050405020303" pitchFamily="18" charset="0"/>
              </a:rPr>
              <a:t>Кабард</a:t>
            </a:r>
            <a:r>
              <a:rPr lang="ru-RU" sz="2000" dirty="0" smtClean="0">
                <a:solidFill>
                  <a:srgbClr val="4C0000"/>
                </a:solidFill>
                <a:latin typeface="Georgia" panose="02040502050405020303" pitchFamily="18" charset="0"/>
              </a:rPr>
              <a:t>.</a:t>
            </a:r>
            <a:endParaRPr lang="ru-RU" sz="2000" dirty="0">
              <a:solidFill>
                <a:srgbClr val="4C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023396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gfons.com/uploads/paper/paper_texture38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04611" y="1415744"/>
            <a:ext cx="5540174" cy="418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8137" y="737965"/>
            <a:ext cx="4850779" cy="554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1299076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7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2304" y="2312384"/>
            <a:ext cx="73273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</a:rPr>
              <a:t>За вклад в национальную культуру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</a:rPr>
              <a:t>З.Аксиров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</a:rPr>
              <a:t> награжден орденом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</a:rPr>
              <a:t>«Знак Почета», медалями «За трудовую доблесть», «За доблестный труд в Великой Отечественной войне 1941-1945 гг.».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В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1966 г. ему присвоено почетное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звание «Заслуженный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 искусств КБАССР»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821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2000">
        <p14:ripple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43da64c0995afff0713264ccebf2db11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2612" y="1424339"/>
            <a:ext cx="9466775" cy="378986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         Начав свой творческий путь актером, </a:t>
            </a:r>
            <a:r>
              <a:rPr lang="ru-RU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Залимхан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Аксиров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закончил его признанным драматургом, произведения которого стали национальной классикой и вошли в фонд культуры кабардинского народа. Его имя по праву стоит в ряду талантливых драматургов-первопроходцев, сыгравших неоценимую роль в процессе становления и развития профессионального театрального искусства, заложивших прочный фундамент адыгской драматургии.</a:t>
            </a:r>
          </a:p>
          <a:p>
            <a:pPr marL="0" indent="0" algn="r">
              <a:buNone/>
            </a:pPr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                                                                                             </a:t>
            </a:r>
            <a:r>
              <a:rPr lang="ru-RU" sz="18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М.Шакова</a:t>
            </a:r>
            <a:endParaRPr lang="ru-RU" sz="1800" b="1" i="1" dirty="0">
              <a:solidFill>
                <a:schemeClr val="accent4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52613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2do2go.ru/uploads/f8ec9f6821a0f32554b08d3e2556733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www.2do2go.ru/uploads/f8ec9f6821a0f32554b08d3e2556733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www.2do2go.ru/uploads/f8ec9f6821a0f32554b08d3e2556733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www.2do2go.ru/uploads/f8ec9f6821a0f32554b08d3e2556733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www.2do2go.ru/uploads/f8ec9f6821a0f32554b08d3e255673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734111"/>
      </p:ext>
    </p:extLst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m0-tub-ru.yandex.net/i?id=3d868b9d86996de3c1fc20398d98f3ea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19200" y="787985"/>
            <a:ext cx="99242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8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Залимхан</a:t>
            </a: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Аксиров</a:t>
            </a: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автор 20 пьес, 14 из которых поставлены на сцене КБГДТ им. </a:t>
            </a:r>
            <a:r>
              <a:rPr lang="ru-RU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А.Шогенцукова</a:t>
            </a:r>
            <a:r>
              <a:rPr lang="ru-RU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 30 одноактных пьес для самодеятельных театров. Наиболее известные из них: </a:t>
            </a:r>
            <a:r>
              <a:rPr lang="ru-RU" sz="2800" b="1" i="1" dirty="0" smtClean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 err="1" smtClean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Даханаго</a:t>
            </a:r>
            <a:r>
              <a:rPr lang="ru-RU" sz="2800" b="1" i="1" dirty="0" smtClean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2800" b="1" i="1" dirty="0" smtClean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«</a:t>
            </a:r>
            <a:r>
              <a:rPr lang="ru-RU" sz="2800" b="1" i="1" dirty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восходе солнца</a:t>
            </a:r>
            <a:r>
              <a:rPr lang="ru-RU" sz="2800" b="1" i="1" dirty="0" smtClean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2800" b="1" i="1" dirty="0" smtClean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«</a:t>
            </a:r>
            <a:r>
              <a:rPr lang="ru-RU" sz="2800" b="1" i="1" dirty="0" err="1" smtClean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Лашин</a:t>
            </a:r>
            <a:r>
              <a:rPr lang="ru-RU" sz="2800" b="1" i="1" dirty="0" smtClean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2800" b="1" i="1" dirty="0" smtClean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«</a:t>
            </a:r>
            <a:r>
              <a:rPr lang="ru-RU" sz="2800" b="1" i="1" dirty="0" err="1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Кызбурун</a:t>
            </a:r>
            <a:r>
              <a:rPr lang="ru-RU" sz="2800" b="1" i="1" dirty="0" smtClean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2800" b="1" i="1" dirty="0" smtClean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«Дорогой </a:t>
            </a:r>
            <a:r>
              <a:rPr lang="ru-RU" sz="2800" b="1" i="1" dirty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обреченных</a:t>
            </a:r>
            <a:r>
              <a:rPr lang="ru-RU" sz="2800" b="1" i="1" dirty="0" smtClean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2800" b="1" i="1" dirty="0" smtClean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«</a:t>
            </a:r>
            <a:r>
              <a:rPr lang="ru-RU" sz="2800" b="1" i="1" dirty="0" err="1" smtClean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Адиюх</a:t>
            </a:r>
            <a:r>
              <a:rPr lang="ru-RU" sz="2800" b="1" i="1" dirty="0" smtClean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2800" b="1" i="1" dirty="0" smtClean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«</a:t>
            </a:r>
            <a:r>
              <a:rPr lang="ru-RU" sz="2800" b="1" i="1" dirty="0" err="1" smtClean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Андемиркан</a:t>
            </a:r>
            <a:r>
              <a:rPr lang="ru-RU" sz="2800" b="1" i="1" dirty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just"/>
            <a:r>
              <a:rPr lang="ru-RU" sz="2800" b="1" i="1" dirty="0" smtClean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800" b="1" i="1" dirty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«Башня </a:t>
            </a:r>
            <a:r>
              <a:rPr lang="ru-RU" sz="2800" b="1" i="1" dirty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обреченных</a:t>
            </a:r>
            <a:r>
              <a:rPr lang="ru-RU" sz="2800" b="1" i="1" dirty="0" smtClean="0">
                <a:solidFill>
                  <a:srgbClr val="FFC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5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00">
        <p14:honeycomb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38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1"/>
          <a:stretch/>
        </p:blipFill>
        <p:spPr>
          <a:xfrm>
            <a:off x="1951800" y="443705"/>
            <a:ext cx="8850311" cy="641429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 rot="16200000">
            <a:off x="-767855" y="3087976"/>
            <a:ext cx="54393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Сцена из спектакля «</a:t>
            </a:r>
            <a:r>
              <a:rPr lang="ru-RU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Даханаго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»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1957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369748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0-tub-ru.yandex.net/i?id=686919c4b96d32e8a0cf7e58fe396a3f-l&amp;n=1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984" y="365048"/>
            <a:ext cx="3913632" cy="4993255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5752" y="5804167"/>
            <a:ext cx="441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Буха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Сибекова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 в роли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Даханаго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pic>
        <p:nvPicPr>
          <p:cNvPr id="5" name="Picture 2" descr="1. 'ÐÐ°ÑÐ°Ð½Ð°Ð³Ð¾'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434" y="157179"/>
            <a:ext cx="5051646" cy="5503848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55464" y="5818206"/>
            <a:ext cx="441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Буха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Сибекова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 в роли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Даханаго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80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doors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0-tub-ru.yandex.net/i?id=c9bbf38817e6b4b2907abb49ee568894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784412" y="1921342"/>
            <a:ext cx="10984454" cy="25419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ru-RU" b="1" dirty="0" smtClean="0">
                <a:solidFill>
                  <a:srgbClr val="4C0000"/>
                </a:solidFill>
                <a:latin typeface="Georgia" panose="02040502050405020303" pitchFamily="18" charset="0"/>
              </a:rPr>
              <a:t>          </a:t>
            </a:r>
            <a:r>
              <a:rPr lang="ru-RU" b="1" dirty="0" err="1" smtClean="0">
                <a:solidFill>
                  <a:srgbClr val="4C0000"/>
                </a:solidFill>
                <a:latin typeface="Georgia" panose="02040502050405020303" pitchFamily="18" charset="0"/>
              </a:rPr>
              <a:t>Аксиров</a:t>
            </a:r>
            <a:r>
              <a:rPr lang="ru-RU" b="1" dirty="0" smtClean="0">
                <a:solidFill>
                  <a:srgbClr val="4C0000"/>
                </a:solidFill>
                <a:latin typeface="Georgia" panose="02040502050405020303" pitchFamily="18" charset="0"/>
              </a:rPr>
              <a:t> - один из ведущих и самобытных наших драматургов. Тонкий  и эмоциональный, не во всем себя еще раскрывавший, интересный и многообещающий. </a:t>
            </a:r>
            <a:r>
              <a:rPr lang="ru-RU" b="1" dirty="0" err="1" smtClean="0">
                <a:solidFill>
                  <a:srgbClr val="4C0000"/>
                </a:solidFill>
                <a:latin typeface="Georgia" panose="02040502050405020303" pitchFamily="18" charset="0"/>
              </a:rPr>
              <a:t>Аксировские</a:t>
            </a:r>
            <a:r>
              <a:rPr lang="ru-RU" b="1" dirty="0" smtClean="0">
                <a:solidFill>
                  <a:srgbClr val="4C0000"/>
                </a:solidFill>
                <a:latin typeface="Georgia" panose="02040502050405020303" pitchFamily="18" charset="0"/>
              </a:rPr>
              <a:t> вещи поражают нас истинностью страстей, правдоподобием чувств, глубиной и широтой человеческих натур.</a:t>
            </a:r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4C0000"/>
                </a:solidFill>
                <a:latin typeface="Georgia" panose="02040502050405020303" pitchFamily="18" charset="0"/>
              </a:rPr>
              <a:t>                                                                                         </a:t>
            </a:r>
            <a:r>
              <a:rPr lang="ru-RU" b="1" i="1" dirty="0" smtClean="0">
                <a:solidFill>
                  <a:srgbClr val="4C0000"/>
                </a:solidFill>
                <a:latin typeface="Georgia" panose="02040502050405020303" pitchFamily="18" charset="0"/>
              </a:rPr>
              <a:t>А. </a:t>
            </a:r>
            <a:r>
              <a:rPr lang="ru-RU" b="1" i="1" dirty="0" err="1" smtClean="0">
                <a:solidFill>
                  <a:srgbClr val="4C0000"/>
                </a:solidFill>
                <a:latin typeface="Georgia" panose="02040502050405020303" pitchFamily="18" charset="0"/>
              </a:rPr>
              <a:t>Шортанов</a:t>
            </a:r>
            <a:endParaRPr lang="ru-RU" b="1" i="1" dirty="0">
              <a:solidFill>
                <a:srgbClr val="4C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08767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1038</Words>
  <Application>Microsoft Office PowerPoint</Application>
  <PresentationFormat>Широкоэкранный</PresentationFormat>
  <Paragraphs>76</Paragraphs>
  <Slides>34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Bahnschrift SemiBold SemiConden</vt:lpstr>
      <vt:lpstr>Calibri</vt:lpstr>
      <vt:lpstr>Calibri Light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93</cp:revision>
  <dcterms:created xsi:type="dcterms:W3CDTF">2019-04-16T08:29:25Z</dcterms:created>
  <dcterms:modified xsi:type="dcterms:W3CDTF">2019-05-22T07:01:11Z</dcterms:modified>
</cp:coreProperties>
</file>