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26"/>
  </p:handoutMasterIdLst>
  <p:sldIdLst>
    <p:sldId id="256" r:id="rId2"/>
    <p:sldId id="277" r:id="rId3"/>
    <p:sldId id="278" r:id="rId4"/>
    <p:sldId id="259" r:id="rId5"/>
    <p:sldId id="260" r:id="rId6"/>
    <p:sldId id="261" r:id="rId7"/>
    <p:sldId id="271" r:id="rId8"/>
    <p:sldId id="262" r:id="rId9"/>
    <p:sldId id="281" r:id="rId10"/>
    <p:sldId id="280" r:id="rId11"/>
    <p:sldId id="282" r:id="rId12"/>
    <p:sldId id="272" r:id="rId13"/>
    <p:sldId id="263" r:id="rId14"/>
    <p:sldId id="264" r:id="rId15"/>
    <p:sldId id="265" r:id="rId16"/>
    <p:sldId id="283" r:id="rId17"/>
    <p:sldId id="284" r:id="rId18"/>
    <p:sldId id="285" r:id="rId19"/>
    <p:sldId id="273" r:id="rId20"/>
    <p:sldId id="266" r:id="rId21"/>
    <p:sldId id="267" r:id="rId22"/>
    <p:sldId id="275" r:id="rId23"/>
    <p:sldId id="269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9EDDC-E1EC-41AB-9C3D-E4329AB4D290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1AA3A-1A55-4210-B5BE-6CE850DF2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714488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Вспомогательные воски.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Состав, свойства, назначение, требования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369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8115328" cy="55911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Воск базисный выпускается в виде прямоугольных пластин </a:t>
            </a:r>
            <a:r>
              <a:rPr lang="ru-RU" dirty="0" err="1" smtClean="0"/>
              <a:t>розового</a:t>
            </a:r>
            <a:r>
              <a:rPr lang="ru-RU" dirty="0" smtClean="0"/>
              <a:t> цвета размером 170 </a:t>
            </a:r>
            <a:r>
              <a:rPr lang="ru-RU" dirty="0" err="1" smtClean="0"/>
              <a:t>х</a:t>
            </a:r>
            <a:r>
              <a:rPr lang="ru-RU" dirty="0" smtClean="0"/>
              <a:t> 80 </a:t>
            </a:r>
            <a:r>
              <a:rPr lang="ru-RU" dirty="0" err="1" smtClean="0"/>
              <a:t>х</a:t>
            </a:r>
            <a:r>
              <a:rPr lang="ru-RU" dirty="0" smtClean="0"/>
              <a:t> 1,8 мм. Он обладает следующими свойствами: </a:t>
            </a:r>
          </a:p>
          <a:p>
            <a:pPr lvl="0"/>
            <a:r>
              <a:rPr lang="ru-RU" dirty="0" smtClean="0"/>
              <a:t>высокой пластичностью, хорошо формуясь в разогретом состоянии; хорошо обрабатывается инструментом, не ломаясь и не расслаиваясь; </a:t>
            </a:r>
          </a:p>
          <a:p>
            <a:pPr lvl="0"/>
            <a:r>
              <a:rPr lang="ru-RU" dirty="0" smtClean="0"/>
              <a:t>имеет гладкую поверхность после легкого оплавления над пламенем горелки; </a:t>
            </a:r>
          </a:p>
          <a:p>
            <a:pPr lvl="0"/>
            <a:r>
              <a:rPr lang="ru-RU" dirty="0" smtClean="0"/>
              <a:t>небольшое остаточное напряжение, которое возникает при охлаждении восковой модели;</a:t>
            </a:r>
          </a:p>
          <a:p>
            <a:pPr lvl="0"/>
            <a:r>
              <a:rPr lang="ru-RU" dirty="0" smtClean="0"/>
              <a:t>полностью и без остатка вымывается кипящей водой из гипсовых форм.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8186766" cy="5572164"/>
          </a:xfrm>
        </p:spPr>
        <p:txBody>
          <a:bodyPr/>
          <a:lstStyle/>
          <a:p>
            <a:r>
              <a:rPr lang="ru-RU" dirty="0" smtClean="0"/>
              <a:t>Базисные воски, </a:t>
            </a:r>
            <a:r>
              <a:rPr lang="ru-RU" dirty="0" err="1" smtClean="0"/>
              <a:t>розовые</a:t>
            </a:r>
            <a:r>
              <a:rPr lang="ru-RU" dirty="0" smtClean="0"/>
              <a:t> фирмы "</a:t>
            </a:r>
            <a:r>
              <a:rPr lang="ru-RU" b="1" dirty="0" err="1" smtClean="0">
                <a:solidFill>
                  <a:schemeClr val="accent1"/>
                </a:solidFill>
              </a:rPr>
              <a:t>Шулер-Дентал</a:t>
            </a:r>
            <a:r>
              <a:rPr lang="ru-RU" dirty="0" smtClean="0"/>
              <a:t>" (Германия) обладают хорошими </a:t>
            </a:r>
            <a:r>
              <a:rPr lang="ru-RU" dirty="0" err="1" smtClean="0"/>
              <a:t>моделировочными</a:t>
            </a:r>
            <a:r>
              <a:rPr lang="ru-RU" dirty="0" smtClean="0"/>
              <a:t> свойствами, прочностью на изгиб и быстрым отверждением после нанесения. При этом благодаря незначительной термической усадке воск сохраняет постоянство приданной формы базиса на гипсовой модели. Поставляется в пластинках толщиной 1,5 мм следующих типов: стандартный средний, специальный эластичный, стандартный эластичный, летний твёрдый, зимний мягкий 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774720"/>
          </a:xfrm>
        </p:spPr>
        <p:txBody>
          <a:bodyPr/>
          <a:lstStyle/>
          <a:p>
            <a:r>
              <a:rPr lang="ru-RU" dirty="0" smtClean="0"/>
              <a:t>ВОСК БЮГЕЛЬНЫЙ</a:t>
            </a:r>
            <a:endParaRPr lang="ru-RU" dirty="0"/>
          </a:p>
        </p:txBody>
      </p:sp>
      <p:pic>
        <p:nvPicPr>
          <p:cNvPr id="15362" name="Picture 2" descr="ÐÐ°ÑÑÐ¸Ð½ÐºÐ¸ Ð¿Ð¾ Ð·Ð°Ð¿ÑÐ¾ÑÑ Ð¤Ð¾ÑÐ¾ Ð±ÑÐ³ÐµÐ»ÑÐ½Ð¾Ð³Ð¾  Ð²Ð¾Ñ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357298"/>
            <a:ext cx="5072098" cy="43185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148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8186766" cy="5715040"/>
          </a:xfrm>
        </p:spPr>
        <p:txBody>
          <a:bodyPr>
            <a:normAutofit/>
          </a:bodyPr>
          <a:lstStyle/>
          <a:p>
            <a:r>
              <a:rPr lang="ru-RU" dirty="0"/>
              <a:t>Воск </a:t>
            </a:r>
            <a:r>
              <a:rPr lang="ru-RU" dirty="0" err="1"/>
              <a:t>бюгельный</a:t>
            </a:r>
            <a:r>
              <a:rPr lang="ru-RU" dirty="0"/>
              <a:t> выпускается в виде дисков розового цвета диаметром 82 мм, толщиной 0,4 и 0,5 мм. Состав его аналогичен базисному воску, но за счет специальной технологической обработки восковая фольга обладает высокой пластичностью и малой тепловой усадкой. Применяется для создания промежуточного слоя при моделировании каркасов дуговых (</a:t>
            </a:r>
            <a:r>
              <a:rPr lang="ru-RU" dirty="0" err="1"/>
              <a:t>бюгельных</a:t>
            </a:r>
            <a:r>
              <a:rPr lang="ru-RU" dirty="0"/>
              <a:t>) протезов. Применяется в ортопедической стоматологии для создания промежуточных пространств при моделировании каркасов </a:t>
            </a:r>
            <a:r>
              <a:rPr lang="ru-RU" dirty="0" err="1"/>
              <a:t>бюгельных</a:t>
            </a:r>
            <a:r>
              <a:rPr lang="ru-RU" dirty="0"/>
              <a:t> протезов </a:t>
            </a:r>
          </a:p>
        </p:txBody>
      </p:sp>
    </p:spTree>
    <p:extLst>
      <p:ext uri="{BB962C8B-B14F-4D97-AF65-F5344CB8AC3E}">
        <p14:creationId xmlns="" xmlns:p14="http://schemas.microsoft.com/office/powerpoint/2010/main" val="7609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7772400" cy="917596"/>
          </a:xfrm>
        </p:spPr>
        <p:txBody>
          <a:bodyPr/>
          <a:lstStyle/>
          <a:p>
            <a:r>
              <a:rPr lang="ru-RU" b="1" dirty="0">
                <a:solidFill>
                  <a:schemeClr val="accent1"/>
                </a:solidFill>
              </a:rPr>
              <a:t>ФОРМОДЕНТ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71472" y="1142984"/>
            <a:ext cx="8115328" cy="52864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Формодент</a:t>
            </a:r>
            <a:r>
              <a:rPr lang="ru-RU" dirty="0"/>
              <a:t> литьевой» - восковая композиция прямоугольной формы зеленого цвета, которая в разогретом виде легко заполняет гнезда формы – матрицы – эластичной силиконовой пластины. СОСТАВ: парафин (29,98%), воск пчелиный (65%), </a:t>
            </a:r>
            <a:r>
              <a:rPr lang="ru-RU" dirty="0" err="1"/>
              <a:t>карнаубский</a:t>
            </a:r>
            <a:r>
              <a:rPr lang="ru-RU" dirty="0"/>
              <a:t> (5%) и некоторые другие добавки (0,02%). СВОЙСТВА: температура плавления 60°С. Зольность воска не более 0,06%. НАЗНАЧЕНИЕ: </a:t>
            </a:r>
            <a:r>
              <a:rPr lang="ru-RU" dirty="0" err="1"/>
              <a:t>Формодент</a:t>
            </a:r>
            <a:r>
              <a:rPr lang="ru-RU" dirty="0"/>
              <a:t> литьевой предназначен для изготовления восковых моделей различных </a:t>
            </a:r>
            <a:r>
              <a:rPr lang="ru-RU" dirty="0" err="1"/>
              <a:t>кламмеров</a:t>
            </a:r>
            <a:r>
              <a:rPr lang="ru-RU" dirty="0"/>
              <a:t>, дуг и других элементов </a:t>
            </a:r>
            <a:r>
              <a:rPr lang="ru-RU" dirty="0" err="1" smtClean="0"/>
              <a:t>бюгельного</a:t>
            </a:r>
            <a:r>
              <a:rPr lang="ru-RU" dirty="0" smtClean="0"/>
              <a:t> </a:t>
            </a:r>
            <a:r>
              <a:rPr lang="ru-RU" dirty="0"/>
              <a:t>протеза. Воск применяется только на модели из огнеупорного материала, отлитой методом дублирования гипсовой модели с использо­ванием агарового дублирующего материала. «</a:t>
            </a:r>
            <a:r>
              <a:rPr lang="ru-RU" dirty="0" err="1"/>
              <a:t>Формодент</a:t>
            </a:r>
            <a:r>
              <a:rPr lang="ru-RU" dirty="0"/>
              <a:t> твердый» - восковая композиция прямоугольной формы коричневого цвета. СОСТАВ: основу композиции составляют парафин (83,99%) и церезин (9%). СВОЙСТВА: в размягченном состоянии хорошо формуется на гипсо­вой модели, без расслаивания и растрескивания. При комнатной темпе­ратуре обладает достаточной твердостью и смоделированные детали </a:t>
            </a:r>
            <a:r>
              <a:rPr lang="ru-RU" dirty="0" err="1"/>
              <a:t>бю­гельного</a:t>
            </a:r>
            <a:r>
              <a:rPr lang="ru-RU" dirty="0"/>
              <a:t> протеза легко снимаются с модели без деформации и отливаются в опоке. Имеют малую тепловую усадку и зольность не выше 0,02%. </a:t>
            </a:r>
          </a:p>
        </p:txBody>
      </p:sp>
    </p:spTree>
    <p:extLst>
      <p:ext uri="{BB962C8B-B14F-4D97-AF65-F5344CB8AC3E}">
        <p14:creationId xmlns="" xmlns:p14="http://schemas.microsoft.com/office/powerpoint/2010/main" val="38084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772400" cy="774720"/>
          </a:xfrm>
        </p:spPr>
        <p:txBody>
          <a:bodyPr/>
          <a:lstStyle/>
          <a:p>
            <a:r>
              <a:rPr lang="ru-RU" b="1" dirty="0">
                <a:solidFill>
                  <a:schemeClr val="accent1"/>
                </a:solidFill>
              </a:rPr>
              <a:t>ВОСК БЮГЕЛЬНЫЙ-02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58204" cy="514353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ВОСК БЮГЕЛЬНЫЙ-02 СОСТАВ: состав его не отличается от воска Базисного-02. СВОЙСТВА: воск Бюгельный-02 обладает высокой пластичностью и малой тепловой усадкой, легко формуется на модели. НАЗНАЧЕНИЕ: воск Бюгельный-02 применяется в ортопедической стоматологии для создания промежуточных пространств при моделиро­вании каркасов </a:t>
            </a:r>
            <a:r>
              <a:rPr lang="ru-RU" dirty="0" err="1"/>
              <a:t>бюгельных</a:t>
            </a:r>
            <a:r>
              <a:rPr lang="ru-RU" dirty="0"/>
              <a:t> протезов. СПОСОБ ПРИМЕНЕНИЯ: для получения промежуточного пространства при моделировании каркаса </a:t>
            </a:r>
            <a:r>
              <a:rPr lang="ru-RU" dirty="0" err="1"/>
              <a:t>бюгельного</a:t>
            </a:r>
            <a:r>
              <a:rPr lang="ru-RU" dirty="0"/>
              <a:t> протеза, восковую пластинку разогревают над пламенем горелки или в теплой воде, укла­дывают на модель и формуют, прижимая воск к модели пальцами рук, избегая при этом излишних усилий. ФОРМА ВЫПУСКА: Комплект воска бюгельного-02 содержит набор пластин двух размеров общей массой 100 гр. (по 40 и 60 гр.). ПРОИЗВОДИТЕЛЬ: Украина (г. Харьков), «СТОМА». </a:t>
            </a:r>
          </a:p>
        </p:txBody>
      </p:sp>
    </p:spTree>
    <p:extLst>
      <p:ext uri="{BB962C8B-B14F-4D97-AF65-F5344CB8AC3E}">
        <p14:creationId xmlns="" xmlns:p14="http://schemas.microsoft.com/office/powerpoint/2010/main" val="34800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772400" cy="846158"/>
          </a:xfrm>
        </p:spPr>
        <p:txBody>
          <a:bodyPr/>
          <a:lstStyle/>
          <a:p>
            <a:r>
              <a:rPr lang="ru-RU" dirty="0" smtClean="0"/>
              <a:t>ВОСК МОДЕЛИРОВАЧНЫЙ</a:t>
            </a:r>
            <a:endParaRPr lang="ru-RU" dirty="0"/>
          </a:p>
        </p:txBody>
      </p:sp>
      <p:pic>
        <p:nvPicPr>
          <p:cNvPr id="37890" name="Picture 2" descr="ÐÐ°ÑÑÐ¸Ð½ÐºÐ¸ Ð¿Ð¾ Ð·Ð°Ð¿ÑÐ¾ÑÑ ÑÐ¾ÑÐ¾ Ð¼Ð¾Ð´ÐµÐ»Ð¸ÑÐ¾Ð²Ð¾ÑÐ½Ð¾Ð³Ð¾ Ð²Ð¾Ñ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71612"/>
            <a:ext cx="6139709" cy="4420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8186766" cy="5448320"/>
          </a:xfrm>
        </p:spPr>
        <p:txBody>
          <a:bodyPr/>
          <a:lstStyle/>
          <a:p>
            <a:r>
              <a:rPr lang="ru-RU" dirty="0" smtClean="0"/>
              <a:t>Воск </a:t>
            </a:r>
            <a:r>
              <a:rPr lang="ru-RU" dirty="0" err="1" smtClean="0"/>
              <a:t>моделировочный</a:t>
            </a:r>
            <a:r>
              <a:rPr lang="ru-RU" dirty="0" smtClean="0"/>
              <a:t> стоматологический для моделирования коронок, облицовок, штифтовых зубов, репродукции каркаса мостовидного протеза. Выпускается в виде прямоугольных брусков синего цвета, размером 40 </a:t>
            </a:r>
            <a:r>
              <a:rPr lang="ru-RU" dirty="0" err="1" smtClean="0"/>
              <a:t>х</a:t>
            </a:r>
            <a:r>
              <a:rPr lang="ru-RU" dirty="0" smtClean="0"/>
              <a:t> 9 </a:t>
            </a:r>
            <a:r>
              <a:rPr lang="ru-RU" dirty="0" err="1" smtClean="0"/>
              <a:t>х</a:t>
            </a:r>
            <a:r>
              <a:rPr lang="ru-RU" dirty="0" smtClean="0"/>
              <a:t> 9 мм. Этот воск отличается малой тепловой усадкой и не изменяет своих свойств при неоднократном расплавлении, фактически полностью выгорает в процессе подготовки формы к литью (зольность не превышает 0,05%)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357166"/>
            <a:ext cx="8115328" cy="5662634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chemeClr val="accent1"/>
                </a:solidFill>
              </a:rPr>
              <a:t>Фрезерный воск </a:t>
            </a:r>
            <a:r>
              <a:rPr lang="ru-RU" dirty="0" smtClean="0"/>
              <a:t>— твердый воск для моделирования коронок и мостовидных протезов. Хорошо поддается фрезерованию, обработке и хорошо сохраняет приданную форму. </a:t>
            </a:r>
          </a:p>
          <a:p>
            <a:r>
              <a:rPr lang="ru-RU" b="1" dirty="0" smtClean="0">
                <a:solidFill>
                  <a:schemeClr val="accent1"/>
                </a:solidFill>
              </a:rPr>
              <a:t>Воск </a:t>
            </a:r>
            <a:r>
              <a:rPr lang="ru-RU" b="1" dirty="0" err="1" smtClean="0">
                <a:solidFill>
                  <a:schemeClr val="accent1"/>
                </a:solidFill>
              </a:rPr>
              <a:t>Цервикал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dirty="0" smtClean="0"/>
              <a:t>— специальный воск красного цвета без внутренних напряжений для выделения </a:t>
            </a:r>
            <a:r>
              <a:rPr lang="ru-RU" dirty="0" err="1" smtClean="0"/>
              <a:t>пришеечных</a:t>
            </a:r>
            <a:r>
              <a:rPr lang="ru-RU" dirty="0" smtClean="0"/>
              <a:t> краев при моделировании коронок. Поставляется в банках по 50 г, а также в форме цилиндров для заполнения </a:t>
            </a:r>
            <a:r>
              <a:rPr lang="ru-RU" dirty="0" err="1" smtClean="0"/>
              <a:t>восконагревательного</a:t>
            </a:r>
            <a:r>
              <a:rPr lang="ru-RU" dirty="0" smtClean="0"/>
              <a:t> прибора </a:t>
            </a:r>
            <a:r>
              <a:rPr lang="ru-RU" dirty="0" err="1" smtClean="0"/>
              <a:t>Церадип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ÐÐ°ÑÑÐ¸Ð½ÐºÐ¸ Ð¿Ð¾ Ð·Ð°Ð¿ÑÐ¾ÑÑ ÑÐ¾ÑÐ¾ Ð¿ÑÐ¾ÑÐ¸Ð»ÑÐ½Ð¾Ð³Ð¾ Ð²Ð¾Ñ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736"/>
            <a:ext cx="4500594" cy="4500594"/>
          </a:xfrm>
          <a:prstGeom prst="rect">
            <a:avLst/>
          </a:prstGeom>
          <a:noFill/>
        </p:spPr>
      </p:pic>
      <p:pic>
        <p:nvPicPr>
          <p:cNvPr id="11268" name="Picture 4" descr="ÐÐ°ÑÑÐ¸Ð½ÐºÐ¸ Ð¿Ð¾ Ð·Ð°Ð¿ÑÐ¾ÑÑ ÑÐ¾ÑÐ¾ Ð¿ÑÐ¾ÑÐ¸Ð»ÑÐ½Ð¾Ð³Ð¾ Ð²Ð¾ÑÐºÐ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428736"/>
            <a:ext cx="4500562" cy="4643438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989034"/>
          </a:xfrm>
        </p:spPr>
        <p:txBody>
          <a:bodyPr/>
          <a:lstStyle/>
          <a:p>
            <a:r>
              <a:rPr lang="ru-RU" dirty="0" smtClean="0"/>
              <a:t>ВОСК ПРОФИЛЬНЫЙ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6857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54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Актуальность исследования.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000108"/>
            <a:ext cx="8143932" cy="564360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Моделирование в ортопедической стоматологии является одним из тех процессов, который по затрате производственного времени зубным техником и врачом занимает одно из ведущих мест .</a:t>
            </a:r>
          </a:p>
          <a:p>
            <a:r>
              <a:rPr lang="ru-RU" dirty="0" smtClean="0"/>
              <a:t>Прообраз будущего аппарата или протеза создаётся из временных материалов, называемых </a:t>
            </a:r>
            <a:r>
              <a:rPr lang="ru-RU" dirty="0" err="1" smtClean="0"/>
              <a:t>моделировочными</a:t>
            </a:r>
            <a:r>
              <a:rPr lang="ru-RU" dirty="0" smtClean="0"/>
              <a:t>. </a:t>
            </a:r>
            <a:r>
              <a:rPr lang="ru-RU" dirty="0" err="1" smtClean="0"/>
              <a:t>Моделировочные</a:t>
            </a:r>
            <a:r>
              <a:rPr lang="ru-RU" dirty="0" smtClean="0"/>
              <a:t> материалы в ортопедической стоматологии и зубопротезной технике относятся к вспомогательным материалам и используют для моделирования анатомической формы (контура) зубов на гипсовых моделях при изготовлении металлических и пластмассовых коронок, для моделирования промежуточной части мостовидных протезов, по форме которых производится отливка из металла. Потом конструкция проходит проверку, а затем проводится замена временного материала основным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ВОСКИ ПРОФИЛЬНЫЕ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Воски </a:t>
            </a:r>
            <a:r>
              <a:rPr lang="ru-RU" dirty="0"/>
              <a:t>профильные выпускаются под названием </a:t>
            </a:r>
            <a:r>
              <a:rPr lang="ru-RU" dirty="0" err="1"/>
              <a:t>ВосколитI</a:t>
            </a:r>
            <a:r>
              <a:rPr lang="ru-RU" dirty="0"/>
              <a:t>, </a:t>
            </a:r>
            <a:r>
              <a:rPr lang="ru-RU" dirty="0" err="1"/>
              <a:t>ВосколитII</a:t>
            </a:r>
            <a:r>
              <a:rPr lang="ru-RU" dirty="0"/>
              <a:t> и применяются для создания литниково-питающей системы при литье металлических деталей зубных протезов. </a:t>
            </a:r>
            <a:r>
              <a:rPr lang="ru-RU" dirty="0" err="1"/>
              <a:t>Восколит</a:t>
            </a:r>
            <a:r>
              <a:rPr lang="ru-RU" dirty="0"/>
              <a:t> легко соединяется с восковыми моделями, образуя прочное соединение, не вступая в реакцию со связующими и огнеупорными массами. Выплавляется и сгорает без остатка при нахождении в муфельной печи где в течение 1 ч производится медленный подъем температуры от 60° С до 200° С. Предназначен для моделирования </a:t>
            </a:r>
            <a:r>
              <a:rPr lang="ru-RU" dirty="0" err="1"/>
              <a:t>бюгельных</a:t>
            </a:r>
            <a:r>
              <a:rPr lang="ru-RU" dirty="0"/>
              <a:t> протезов и создания литниково-питающей системы при отливке металлических деталей зубных протезов. Он представляет собой набор различных по конфигурации в сечении палочек воска синего или красного цвета. </a:t>
            </a:r>
          </a:p>
        </p:txBody>
      </p:sp>
    </p:spTree>
    <p:extLst>
      <p:ext uri="{BB962C8B-B14F-4D97-AF65-F5344CB8AC3E}">
        <p14:creationId xmlns="" xmlns:p14="http://schemas.microsoft.com/office/powerpoint/2010/main" val="34699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ВОСКОЛИТ-1 </a:t>
            </a:r>
            <a:r>
              <a:rPr lang="ru-RU" dirty="0"/>
              <a:t>ВОСКОЛИТ-2 НАЗНАЧЕНИЕ: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Восколит</a:t>
            </a:r>
            <a:r>
              <a:rPr lang="ru-RU" dirty="0" smtClean="0"/>
              <a:t> </a:t>
            </a:r>
            <a:r>
              <a:rPr lang="ru-RU" dirty="0"/>
              <a:t>применяется для создания литниково-пи­тающей системы при отливке металлических деталей зубных протезов. Восколит-1 зеленого цвета применяется при отливке каркасов </a:t>
            </a:r>
            <a:r>
              <a:rPr lang="ru-RU" dirty="0" err="1"/>
              <a:t>бюгель­ных</a:t>
            </a:r>
            <a:r>
              <a:rPr lang="ru-RU" dirty="0"/>
              <a:t> протезов непосредственно на огнеупорной модели. Восколит-2 (синего или розового цвета) применяется при отливке метал­лических элементов вне модели. СОСТАВ: Восколит-1 содержит: канифоли основной – 2%; парафина – 40%; церезина – 58%; красителя – 0,003%. Восколит-2 содержит: канифоли основной – 2%; парафина – 60%; цере­зина – 38%; красителя – 0,008%. СВОЙСТВА: благодаря эластичности (гибкости) воск легко соединяется с восковыми репродукциями, образуя прочное соединение, не вступая в реакцию со связующими и огнеупорными массами. Выплав­ляется и сгорает без остатка. Штифты Восколита-1 в интервале температур 20-30°С гибкие и могут быть подведены к участкам моделей под любым углом без подогрева. Восколит-2 – жесткий. </a:t>
            </a:r>
          </a:p>
        </p:txBody>
      </p:sp>
    </p:spTree>
    <p:extLst>
      <p:ext uri="{BB962C8B-B14F-4D97-AF65-F5344CB8AC3E}">
        <p14:creationId xmlns="" xmlns:p14="http://schemas.microsoft.com/office/powerpoint/2010/main" val="28263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player.myshared.ru/33/1326795/slides/slide_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829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846158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00034" y="1000108"/>
            <a:ext cx="8186766" cy="54292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1.Физико-механические показатели рассмотренных восковых композиций соответствуют </a:t>
            </a:r>
            <a:r>
              <a:rPr lang="ru-RU" dirty="0" err="1" smtClean="0"/>
              <a:t>ГОСТу</a:t>
            </a:r>
            <a:r>
              <a:rPr lang="ru-RU" dirty="0" smtClean="0"/>
              <a:t> РФ</a:t>
            </a:r>
          </a:p>
          <a:p>
            <a:r>
              <a:rPr lang="ru-RU" dirty="0" smtClean="0"/>
              <a:t>2. Полученные результаты сравнительной оценки функциональной эффективности съемных пластиночных протезов показали, что протезы, изготовленные с использованием разработанных восковых композиций, обладают более высокой функциональной ценностью.</a:t>
            </a:r>
          </a:p>
          <a:p>
            <a:r>
              <a:rPr lang="ru-RU" dirty="0" smtClean="0"/>
              <a:t>3. Результаты сравнительной клинической оценки качества зубных протезов позволяют говорить о возможности широкого практического применения разработанных </a:t>
            </a:r>
            <a:r>
              <a:rPr lang="ru-RU" dirty="0" err="1" smtClean="0"/>
              <a:t>моделировочных</a:t>
            </a:r>
            <a:r>
              <a:rPr lang="ru-RU" dirty="0" smtClean="0"/>
              <a:t> материалов в практике ортопедической стоматологии.</a:t>
            </a:r>
          </a:p>
          <a:p>
            <a:r>
              <a:rPr lang="ru-RU" dirty="0" smtClean="0"/>
              <a:t>4. От качества восковой модели зависит качество и прежде всего точность будущих зубных протезов. Поэтому так важны свойства восковых </a:t>
            </a:r>
            <a:r>
              <a:rPr lang="ru-RU" dirty="0" err="1" smtClean="0"/>
              <a:t>моделировочных</a:t>
            </a:r>
            <a:r>
              <a:rPr lang="ru-RU" dirty="0" smtClean="0"/>
              <a:t> материалов, которые должны обеспечить точность модели, не допускать размерных изменений и искажений формы в процессе изготовления модели, проведения примерок и изготовления по восковой модели формы.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850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42886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СПАСИБО ЗА ВНИМАНИЕ!</a:t>
            </a:r>
            <a:endParaRPr lang="ru-RU" sz="4800" b="1" dirty="0"/>
          </a:p>
        </p:txBody>
      </p:sp>
    </p:spTree>
    <p:extLst>
      <p:ext uri="{BB962C8B-B14F-4D97-AF65-F5344CB8AC3E}">
        <p14:creationId xmlns="" xmlns:p14="http://schemas.microsoft.com/office/powerpoint/2010/main" val="6752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7772400" cy="917596"/>
          </a:xfrm>
        </p:spPr>
        <p:txBody>
          <a:bodyPr/>
          <a:lstStyle/>
          <a:p>
            <a:r>
              <a:rPr lang="ru-RU" b="1" dirty="0" smtClean="0"/>
              <a:t>Цель и задачи :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071546"/>
            <a:ext cx="8143932" cy="521497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Изучить современные </a:t>
            </a:r>
            <a:r>
              <a:rPr lang="ru-RU" dirty="0" err="1" smtClean="0"/>
              <a:t>моделировачные</a:t>
            </a:r>
            <a:r>
              <a:rPr lang="ru-RU" dirty="0" smtClean="0"/>
              <a:t> материалы, влияющие на качество изготовления будущего </a:t>
            </a:r>
            <a:r>
              <a:rPr lang="ru-RU" dirty="0" err="1" smtClean="0"/>
              <a:t>протезв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Задачи исследования:</a:t>
            </a:r>
          </a:p>
          <a:p>
            <a:pPr lvl="0"/>
            <a:r>
              <a:rPr lang="ru-RU" dirty="0" smtClean="0"/>
              <a:t>Провести теоретический анализ литературы по данной теме.</a:t>
            </a:r>
          </a:p>
          <a:p>
            <a:pPr lvl="0"/>
            <a:r>
              <a:rPr lang="ru-RU" dirty="0" smtClean="0"/>
              <a:t>Выявить достоинства и недостатки вспомогательных восков.</a:t>
            </a:r>
          </a:p>
          <a:p>
            <a:r>
              <a:rPr lang="ru-RU" dirty="0" smtClean="0"/>
              <a:t>Для достижения цели исследования в работе поставлены и решены следующие основные задачи:</a:t>
            </a:r>
          </a:p>
          <a:p>
            <a:r>
              <a:rPr lang="ru-RU" dirty="0" smtClean="0"/>
              <a:t>а) систематизировать теоретические знания о современных паковочных материалах,</a:t>
            </a:r>
          </a:p>
          <a:p>
            <a:r>
              <a:rPr lang="ru-RU" dirty="0" smtClean="0"/>
              <a:t>б) рассмотреть классификацию о современных восках.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dirty="0"/>
              <a:t>На данный момент существует огромное количество стоматологических восков, их классифицируют 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r>
              <a:rPr lang="ru-RU" dirty="0"/>
              <a:t>по назначению и различают как оттискные, </a:t>
            </a:r>
            <a:r>
              <a:rPr lang="ru-RU" dirty="0" err="1"/>
              <a:t>моделировочные</a:t>
            </a:r>
            <a:r>
              <a:rPr lang="ru-RU" dirty="0"/>
              <a:t> и технологические, вспомогательные воски. Все они обладают различными качествами и каждый используется строго по своему назначению, именно от него и зависит состав восковой композиции. Стоматологический воск относят к </a:t>
            </a:r>
            <a:r>
              <a:rPr lang="ru-RU" dirty="0" err="1"/>
              <a:t>моделировочным</a:t>
            </a:r>
            <a:r>
              <a:rPr lang="ru-RU" dirty="0"/>
              <a:t> материалам </a:t>
            </a:r>
          </a:p>
        </p:txBody>
      </p:sp>
    </p:spTree>
    <p:extLst>
      <p:ext uri="{BB962C8B-B14F-4D97-AF65-F5344CB8AC3E}">
        <p14:creationId xmlns="" xmlns:p14="http://schemas.microsoft.com/office/powerpoint/2010/main" val="404600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Технические требования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Внешний </a:t>
            </a:r>
            <a:r>
              <a:rPr lang="ru-RU" dirty="0"/>
              <a:t>вид воск должен быть однородным по цвету, должен иметь размеры и форму в соответствии с указанными изготовителем. </a:t>
            </a:r>
            <a:endParaRPr lang="ru-RU" dirty="0" smtClean="0"/>
          </a:p>
          <a:p>
            <a:r>
              <a:rPr lang="ru-RU" dirty="0" smtClean="0"/>
              <a:t>Воск </a:t>
            </a:r>
            <a:r>
              <a:rPr lang="ru-RU" dirty="0"/>
              <a:t>не должен иметь посторонних включений. </a:t>
            </a:r>
            <a:endParaRPr lang="ru-RU" dirty="0" smtClean="0"/>
          </a:p>
          <a:p>
            <a:r>
              <a:rPr lang="ru-RU" dirty="0" smtClean="0"/>
              <a:t>Цвет </a:t>
            </a:r>
            <a:r>
              <a:rPr lang="ru-RU" dirty="0"/>
              <a:t>воск должен иметь цвет, хорошо контрастирующий с гипсовой моделью и соответствующий указанному изготовителем. </a:t>
            </a:r>
            <a:endParaRPr lang="ru-RU" dirty="0" smtClean="0"/>
          </a:p>
          <a:p>
            <a:r>
              <a:rPr lang="ru-RU" dirty="0" smtClean="0"/>
              <a:t>Размягчение </a:t>
            </a:r>
            <a:r>
              <a:rPr lang="ru-RU" dirty="0"/>
              <a:t>воск при нагревании должен становиться мягким, не крошиться и не расслаиваться.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моделировании каждая новая порция воска должна легко соединяться с предыдущей. </a:t>
            </a:r>
            <a:endParaRPr lang="ru-RU" dirty="0" smtClean="0"/>
          </a:p>
          <a:p>
            <a:r>
              <a:rPr lang="ru-RU" dirty="0" smtClean="0"/>
              <a:t>Обрезка </a:t>
            </a:r>
            <a:r>
              <a:rPr lang="ru-RU" dirty="0"/>
              <a:t>воск при обрезании острым инструментом при температуре (23±2) °С должен не крошиться и не давать трещин и стружки. </a:t>
            </a:r>
          </a:p>
        </p:txBody>
      </p:sp>
    </p:spTree>
    <p:extLst>
      <p:ext uri="{BB962C8B-B14F-4D97-AF65-F5344CB8AC3E}">
        <p14:creationId xmlns="" xmlns:p14="http://schemas.microsoft.com/office/powerpoint/2010/main" val="2399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ru-RU" dirty="0"/>
              <a:t>В стоматологической практике воски чаще применяются в композициях, которые содержат различные компоненты. Эти смеси характеризуются содержанием природных синтетических восков, смол, жиров и жирных кислот, масел, пигментов и красителей Все эти компоненты, соотносимые между собой в определенной пропорции, позволяют получить воск с набором доминирующих свойств, которые и предопределяют их клиническое применение. Даже из воска хорошего качества модель может иметь избыточные внутренние напряжения, если ее создать с некоторым нарушением технологии. Если воск размягчают путем нагревания и затем охлаждают, то он подвергается действию внутренних напряжений.</a:t>
            </a:r>
          </a:p>
        </p:txBody>
      </p:sp>
    </p:spTree>
    <p:extLst>
      <p:ext uri="{BB962C8B-B14F-4D97-AF65-F5344CB8AC3E}">
        <p14:creationId xmlns="" xmlns:p14="http://schemas.microsoft.com/office/powerpoint/2010/main" val="389850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layer.myshared.ru/33/1326795/slides/slide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6"/>
            <a:ext cx="8964488" cy="67233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948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Восковые смеси (композиции) в зависимости от назначения бывают следующих разновидностей: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dirty="0" smtClean="0"/>
              <a:t>Базисные </a:t>
            </a:r>
          </a:p>
          <a:p>
            <a:r>
              <a:rPr lang="ru-RU" dirty="0" err="1" smtClean="0"/>
              <a:t>Бюгельные</a:t>
            </a:r>
            <a:r>
              <a:rPr lang="ru-RU" dirty="0" smtClean="0"/>
              <a:t> </a:t>
            </a:r>
          </a:p>
          <a:p>
            <a:r>
              <a:rPr lang="ru-RU" dirty="0" smtClean="0"/>
              <a:t>Литые </a:t>
            </a:r>
          </a:p>
          <a:p>
            <a:r>
              <a:rPr lang="ru-RU" dirty="0" smtClean="0"/>
              <a:t>Моделированные </a:t>
            </a:r>
            <a:r>
              <a:rPr lang="ru-RU" dirty="0"/>
              <a:t>для несъемных протезов, в том числе погружные смеси и для вкладок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Профильные </a:t>
            </a:r>
          </a:p>
        </p:txBody>
      </p:sp>
    </p:spTree>
    <p:extLst>
      <p:ext uri="{BB962C8B-B14F-4D97-AF65-F5344CB8AC3E}">
        <p14:creationId xmlns="" xmlns:p14="http://schemas.microsoft.com/office/powerpoint/2010/main" val="360283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772400" cy="989034"/>
          </a:xfrm>
        </p:spPr>
        <p:txBody>
          <a:bodyPr/>
          <a:lstStyle/>
          <a:p>
            <a:r>
              <a:rPr lang="ru-RU" dirty="0" smtClean="0"/>
              <a:t>ВОСК БАЗИСНЫЙ</a:t>
            </a:r>
            <a:endParaRPr lang="ru-RU" dirty="0"/>
          </a:p>
        </p:txBody>
      </p:sp>
      <p:pic>
        <p:nvPicPr>
          <p:cNvPr id="4" name="Picture 2" descr="ÐÐ°ÑÑÐ¸Ð½ÐºÐ¸ Ð¿Ð¾ Ð·Ð°Ð¿ÑÐ¾ÑÑ Ð¤Ð¾ÑÐ¾ Ð±Ð°Ð·Ð¸ÑÐ½Ð¾Ð³Ð¾ Ð²Ð¾ÑÐºÐ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049190" cy="4429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125</TotalTime>
  <Words>1302</Words>
  <Application>Microsoft Office PowerPoint</Application>
  <PresentationFormat>Экран (4:3)</PresentationFormat>
  <Paragraphs>56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Справедливость</vt:lpstr>
      <vt:lpstr>Вспомогательные воски.  Состав, свойства, назначение, требования </vt:lpstr>
      <vt:lpstr>Актуальность исследования. </vt:lpstr>
      <vt:lpstr>Цель и задачи : </vt:lpstr>
      <vt:lpstr>На данный момент существует огромное количество стоматологических восков, их классифицируют </vt:lpstr>
      <vt:lpstr>Технические требования</vt:lpstr>
      <vt:lpstr>Слайд 6</vt:lpstr>
      <vt:lpstr>Слайд 7</vt:lpstr>
      <vt:lpstr>Восковые смеси (композиции) в зависимости от назначения бывают следующих разновидностей:</vt:lpstr>
      <vt:lpstr>ВОСК БАЗИСНЫЙ</vt:lpstr>
      <vt:lpstr>Слайд 10</vt:lpstr>
      <vt:lpstr>Слайд 11</vt:lpstr>
      <vt:lpstr>ВОСК БЮГЕЛЬНЫЙ</vt:lpstr>
      <vt:lpstr>Слайд 13</vt:lpstr>
      <vt:lpstr>ФОРМОДЕНТ</vt:lpstr>
      <vt:lpstr>ВОСК БЮГЕЛЬНЫЙ-02</vt:lpstr>
      <vt:lpstr>ВОСК МОДЕЛИРОВАЧНЫЙ</vt:lpstr>
      <vt:lpstr>Слайд 17</vt:lpstr>
      <vt:lpstr>Слайд 18</vt:lpstr>
      <vt:lpstr>ВОСК ПРОФИЛЬНЫЙ</vt:lpstr>
      <vt:lpstr>ВОСКИ ПРОФИЛЬНЫЕ</vt:lpstr>
      <vt:lpstr>ВОСКОЛИТ-1 ВОСКОЛИТ-2 НАЗНАЧЕНИЕ:</vt:lpstr>
      <vt:lpstr>Слайд 22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8</cp:revision>
  <dcterms:created xsi:type="dcterms:W3CDTF">2017-03-30T19:35:07Z</dcterms:created>
  <dcterms:modified xsi:type="dcterms:W3CDTF">2019-03-20T18:43:05Z</dcterms:modified>
</cp:coreProperties>
</file>