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31"/>
  </p:notesMasterIdLst>
  <p:sldIdLst>
    <p:sldId id="354" r:id="rId2"/>
    <p:sldId id="344" r:id="rId3"/>
    <p:sldId id="338" r:id="rId4"/>
    <p:sldId id="355" r:id="rId5"/>
    <p:sldId id="345" r:id="rId6"/>
    <p:sldId id="325" r:id="rId7"/>
    <p:sldId id="346" r:id="rId8"/>
    <p:sldId id="326" r:id="rId9"/>
    <p:sldId id="327" r:id="rId10"/>
    <p:sldId id="340" r:id="rId11"/>
    <p:sldId id="353" r:id="rId12"/>
    <p:sldId id="339" r:id="rId13"/>
    <p:sldId id="356" r:id="rId14"/>
    <p:sldId id="311" r:id="rId15"/>
    <p:sldId id="329" r:id="rId16"/>
    <p:sldId id="330" r:id="rId17"/>
    <p:sldId id="347" r:id="rId18"/>
    <p:sldId id="357" r:id="rId19"/>
    <p:sldId id="348" r:id="rId20"/>
    <p:sldId id="349" r:id="rId21"/>
    <p:sldId id="350" r:id="rId22"/>
    <p:sldId id="351" r:id="rId23"/>
    <p:sldId id="358" r:id="rId24"/>
    <p:sldId id="331" r:id="rId25"/>
    <p:sldId id="332" r:id="rId26"/>
    <p:sldId id="333" r:id="rId27"/>
    <p:sldId id="341" r:id="rId28"/>
    <p:sldId id="336" r:id="rId29"/>
    <p:sldId id="352" r:id="rId30"/>
  </p:sldIdLst>
  <p:sldSz cx="9144000" cy="6858000" type="screen4x3"/>
  <p:notesSz cx="6797675" cy="987425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9B69"/>
    <a:srgbClr val="ED7D31"/>
    <a:srgbClr val="009999"/>
    <a:srgbClr val="FEEFC6"/>
    <a:srgbClr val="CAE6E7"/>
    <a:srgbClr val="F79646"/>
    <a:srgbClr val="44AAA7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06" autoAdjust="0"/>
    <p:restoredTop sz="96000" autoAdjust="0"/>
  </p:normalViewPr>
  <p:slideViewPr>
    <p:cSldViewPr>
      <p:cViewPr varScale="1">
        <p:scale>
          <a:sx n="87" d="100"/>
          <a:sy n="87" d="100"/>
        </p:scale>
        <p:origin x="153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240"/>
          </a:xfrm>
          <a:prstGeom prst="rect">
            <a:avLst/>
          </a:prstGeom>
        </p:spPr>
        <p:txBody>
          <a:bodyPr vert="horz" lIns="90306" tIns="45153" rIns="90306" bIns="4515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240"/>
          </a:xfrm>
          <a:prstGeom prst="rect">
            <a:avLst/>
          </a:prstGeom>
        </p:spPr>
        <p:txBody>
          <a:bodyPr vert="horz" lIns="90306" tIns="45153" rIns="90306" bIns="4515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1451FDB-A7C7-4E21-858A-8299A04CCFBB}" type="datetimeFigureOut">
              <a:rPr lang="ru-RU"/>
              <a:pPr>
                <a:defRPr/>
              </a:pPr>
              <a:t>29.05.2019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739775"/>
            <a:ext cx="4940300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06" tIns="45153" rIns="90306" bIns="45153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717"/>
            <a:ext cx="5438140" cy="4443886"/>
          </a:xfrm>
          <a:prstGeom prst="rect">
            <a:avLst/>
          </a:prstGeom>
        </p:spPr>
        <p:txBody>
          <a:bodyPr vert="horz" lIns="90306" tIns="45153" rIns="90306" bIns="45153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9435"/>
            <a:ext cx="2945659" cy="493240"/>
          </a:xfrm>
          <a:prstGeom prst="rect">
            <a:avLst/>
          </a:prstGeom>
        </p:spPr>
        <p:txBody>
          <a:bodyPr vert="horz" lIns="90306" tIns="45153" rIns="90306" bIns="4515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9435"/>
            <a:ext cx="2945659" cy="493240"/>
          </a:xfrm>
          <a:prstGeom prst="rect">
            <a:avLst/>
          </a:prstGeom>
        </p:spPr>
        <p:txBody>
          <a:bodyPr vert="horz" wrap="square" lIns="90306" tIns="45153" rIns="90306" bIns="4515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2E59372-B705-4126-B6E7-AF41562E02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46430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54113" y="1233488"/>
            <a:ext cx="4429125" cy="33226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E59372-B705-4126-B6E7-AF41562E0225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09929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3737" indent="-282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8827" indent="-2257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0358" indent="-2257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1888" indent="-2257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3419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34950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86480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38011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9317BE9-6FAD-4B2F-823D-F223C70C2013}" type="slidenum">
              <a:rPr lang="ru-RU" altLang="ru-RU" smtClean="0"/>
              <a:pPr>
                <a:spcBef>
                  <a:spcPct val="0"/>
                </a:spcBef>
              </a:pPr>
              <a:t>11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5350152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3737" indent="-282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8827" indent="-2257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0358" indent="-2257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1888" indent="-2257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3419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34950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86480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38011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DD82B3-D8AB-4344-B4F8-93F8C156453C}" type="slidenum">
              <a:rPr lang="ru-RU" altLang="ru-RU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12</a:t>
            </a:fld>
            <a:endParaRPr lang="ru-RU" alt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683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3737" indent="-282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8827" indent="-2257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0358" indent="-2257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1888" indent="-2257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3419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34950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86480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38011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9317BE9-6FAD-4B2F-823D-F223C70C2013}" type="slidenum">
              <a:rPr lang="ru-RU" altLang="ru-RU" smtClean="0"/>
              <a:pPr>
                <a:spcBef>
                  <a:spcPct val="0"/>
                </a:spcBef>
              </a:pPr>
              <a:t>14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0166090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3737" indent="-282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8827" indent="-2257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0358" indent="-2257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1888" indent="-2257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3419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34950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86480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38011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9317BE9-6FAD-4B2F-823D-F223C70C2013}" type="slidenum">
              <a:rPr lang="ru-RU" altLang="ru-RU" smtClean="0"/>
              <a:pPr>
                <a:spcBef>
                  <a:spcPct val="0"/>
                </a:spcBef>
              </a:pPr>
              <a:t>15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0421301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3737" indent="-282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8827" indent="-2257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0358" indent="-2257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1888" indent="-2257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3419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34950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86480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38011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9317BE9-6FAD-4B2F-823D-F223C70C2013}" type="slidenum">
              <a:rPr lang="ru-RU" altLang="ru-RU" smtClean="0"/>
              <a:pPr>
                <a:spcBef>
                  <a:spcPct val="0"/>
                </a:spcBef>
              </a:pPr>
              <a:t>16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1117104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25475" y="803275"/>
            <a:ext cx="5359400" cy="40195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3737" indent="-282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8827" indent="-2257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0358" indent="-2257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1888" indent="-2257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3419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34950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86480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38011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F58085-55EF-4F86-A5AF-C3E325575FAA}" type="slidenum">
              <a:rPr lang="ru-RU" altLang="ru-RU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17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719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3737" indent="-282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8827" indent="-2257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0358" indent="-2257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1888" indent="-2257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3419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34950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86480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38011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9317BE9-6FAD-4B2F-823D-F223C70C2013}" type="slidenum">
              <a:rPr lang="ru-RU" altLang="ru-RU" smtClean="0"/>
              <a:pPr>
                <a:spcBef>
                  <a:spcPct val="0"/>
                </a:spcBef>
              </a:pPr>
              <a:t>19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7795364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3737" indent="-282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8827" indent="-2257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0358" indent="-2257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1888" indent="-2257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3419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34950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86480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38011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9317BE9-6FAD-4B2F-823D-F223C70C2013}" type="slidenum">
              <a:rPr lang="ru-RU" altLang="ru-RU" smtClean="0"/>
              <a:pPr>
                <a:spcBef>
                  <a:spcPct val="0"/>
                </a:spcBef>
              </a:pPr>
              <a:t>20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1963844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3737" indent="-282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8827" indent="-2257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0358" indent="-2257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1888" indent="-2257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3419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34950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86480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38011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45A307-65E7-4723-B809-52647C95EF06}" type="slidenum">
              <a:rPr lang="ru-RU" altLang="ru-RU" smtClean="0"/>
              <a:pPr>
                <a:spcBef>
                  <a:spcPct val="0"/>
                </a:spcBef>
              </a:pPr>
              <a:t>21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1936705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3737" indent="-282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8827" indent="-2257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0358" indent="-2257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1888" indent="-2257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3419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34950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86480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38011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67D2AF-076E-4267-B313-C8564ED954A2}" type="slidenum">
              <a:rPr lang="ru-RU" altLang="ru-RU" smtClean="0"/>
              <a:pPr>
                <a:spcBef>
                  <a:spcPct val="0"/>
                </a:spcBef>
              </a:pPr>
              <a:t>22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43808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3737" indent="-282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8827" indent="-2257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0358" indent="-2257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1888" indent="-2257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3419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34950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86480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38011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2C1A47-F239-4986-ACD2-FBA77D21C2C8}" type="slidenum">
              <a:rPr lang="ru-RU" altLang="ru-RU" smtClean="0"/>
              <a:pPr>
                <a:spcBef>
                  <a:spcPct val="0"/>
                </a:spcBef>
              </a:pPr>
              <a:t>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920254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3737" indent="-282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8827" indent="-2257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0358" indent="-2257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1888" indent="-2257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3419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34950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86480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38011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9317BE9-6FAD-4B2F-823D-F223C70C2013}" type="slidenum">
              <a:rPr lang="ru-RU" altLang="ru-RU" smtClean="0"/>
              <a:pPr>
                <a:spcBef>
                  <a:spcPct val="0"/>
                </a:spcBef>
              </a:pPr>
              <a:t>24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3922590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3737" indent="-282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8827" indent="-2257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0358" indent="-2257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1888" indent="-2257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3419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34950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86480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38011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9317BE9-6FAD-4B2F-823D-F223C70C2013}" type="slidenum">
              <a:rPr lang="ru-RU" altLang="ru-RU" smtClean="0"/>
              <a:pPr>
                <a:spcBef>
                  <a:spcPct val="0"/>
                </a:spcBef>
              </a:pPr>
              <a:t>25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7736106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3737" indent="-282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8827" indent="-2257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0358" indent="-2257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1888" indent="-2257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3419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34950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86480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38011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9317BE9-6FAD-4B2F-823D-F223C70C2013}" type="slidenum">
              <a:rPr lang="ru-RU" altLang="ru-RU" smtClean="0"/>
              <a:pPr>
                <a:spcBef>
                  <a:spcPct val="0"/>
                </a:spcBef>
              </a:pPr>
              <a:t>26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545332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3737" indent="-282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8827" indent="-2257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0358" indent="-2257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1888" indent="-2257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3419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34950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86480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38011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9317BE9-6FAD-4B2F-823D-F223C70C2013}" type="slidenum">
              <a:rPr lang="ru-RU" altLang="ru-RU" smtClean="0"/>
              <a:pPr>
                <a:spcBef>
                  <a:spcPct val="0"/>
                </a:spcBef>
              </a:pPr>
              <a:t>27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7178751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3737" indent="-282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8827" indent="-2257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0358" indent="-2257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1888" indent="-2257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3419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34950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86480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38011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67D2AF-076E-4267-B313-C8564ED954A2}" type="slidenum">
              <a:rPr lang="ru-RU" altLang="ru-RU" smtClean="0"/>
              <a:pPr>
                <a:spcBef>
                  <a:spcPct val="0"/>
                </a:spcBef>
              </a:pPr>
              <a:t>28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4777079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3737" indent="-282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8827" indent="-2257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0358" indent="-2257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1888" indent="-2257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3419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34950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86480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38011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67D2AF-076E-4267-B313-C8564ED954A2}" type="slidenum">
              <a:rPr lang="ru-RU" altLang="ru-RU" smtClean="0"/>
              <a:pPr>
                <a:spcBef>
                  <a:spcPct val="0"/>
                </a:spcBef>
              </a:pPr>
              <a:t>29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585978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3737" indent="-282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8827" indent="-2257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0358" indent="-2257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1888" indent="-2257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3419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34950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86480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38011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DD82B3-D8AB-4344-B4F8-93F8C156453C}" type="slidenum">
              <a:rPr lang="ru-RU" altLang="ru-RU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</a:t>
            </a:fld>
            <a:endParaRPr lang="ru-RU" alt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92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3737" indent="-282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8827" indent="-2257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0358" indent="-2257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1888" indent="-2257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3419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34950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86480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38011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71DBB2-6AA4-4BD8-8E63-5B9E2D2FAA5F}" type="slidenum">
              <a:rPr lang="ru-RU" altLang="ru-RU" smtClean="0"/>
              <a:pPr>
                <a:spcBef>
                  <a:spcPct val="0"/>
                </a:spcBef>
              </a:pPr>
              <a:t>5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477379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3737" indent="-282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8827" indent="-2257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0358" indent="-2257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1888" indent="-2257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3419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34950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86480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38011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71DBB2-6AA4-4BD8-8E63-5B9E2D2FAA5F}" type="slidenum">
              <a:rPr lang="ru-RU" altLang="ru-RU" smtClean="0"/>
              <a:pPr>
                <a:spcBef>
                  <a:spcPct val="0"/>
                </a:spcBef>
              </a:pPr>
              <a:t>6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17369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3737" indent="-282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8827" indent="-2257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0358" indent="-2257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1888" indent="-2257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3419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34950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86480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38011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71DBB2-6AA4-4BD8-8E63-5B9E2D2FAA5F}" type="slidenum">
              <a:rPr lang="ru-RU" altLang="ru-RU" smtClean="0"/>
              <a:pPr>
                <a:spcBef>
                  <a:spcPct val="0"/>
                </a:spcBef>
              </a:pPr>
              <a:t>7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791615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3737" indent="-282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8827" indent="-2257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0358" indent="-2257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1888" indent="-2257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3419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34950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86480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38011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71DBB2-6AA4-4BD8-8E63-5B9E2D2FAA5F}" type="slidenum">
              <a:rPr lang="ru-RU" altLang="ru-RU" smtClean="0"/>
              <a:pPr>
                <a:spcBef>
                  <a:spcPct val="0"/>
                </a:spcBef>
              </a:pPr>
              <a:t>8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49518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3737" indent="-282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8827" indent="-2257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0358" indent="-2257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1888" indent="-2257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3419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34950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86480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38011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71DBB2-6AA4-4BD8-8E63-5B9E2D2FAA5F}" type="slidenum">
              <a:rPr lang="ru-RU" altLang="ru-RU" smtClean="0"/>
              <a:pPr>
                <a:spcBef>
                  <a:spcPct val="0"/>
                </a:spcBef>
              </a:pPr>
              <a:t>9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84253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3737" indent="-282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8827" indent="-2257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0358" indent="-2257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1888" indent="-2257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3419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34950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86480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38011" indent="-225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71DBB2-6AA4-4BD8-8E63-5B9E2D2FAA5F}" type="slidenum">
              <a:rPr lang="ru-RU" altLang="ru-RU" smtClean="0"/>
              <a:pPr>
                <a:spcBef>
                  <a:spcPct val="0"/>
                </a:spcBef>
              </a:pPr>
              <a:t>10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150310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EE2CEF-B196-4811-A4DB-12F75352ABD1}" type="datetime1">
              <a:rPr lang="ru-RU" smtClean="0"/>
              <a:t>29.05.2019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B2213F-2FFB-4F3F-9555-3E9A5CB00FD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9565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414B41-340E-436B-8D66-525051E1D6AF}" type="datetime1">
              <a:rPr lang="ru-RU" smtClean="0"/>
              <a:t>29.05.2019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BC29A7-B466-4EEB-8B5E-F105915AE89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1620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CB43EC-B61C-4A23-A3B3-FA5FFCB5AD5A}" type="datetime1">
              <a:rPr lang="ru-RU" smtClean="0"/>
              <a:t>29.05.2019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BC29A7-B466-4EEB-8B5E-F105915AE89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7356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BA1B37-E274-4D28-A222-ED1CED10A8F9}" type="datetime1">
              <a:rPr lang="ru-RU" smtClean="0"/>
              <a:t>29.05.2019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BC29A7-B466-4EEB-8B5E-F105915AE89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2648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065A6C-2B92-49FD-A8DC-2C2FC47B0ADC}" type="datetime1">
              <a:rPr lang="ru-RU" smtClean="0"/>
              <a:t>29.05.2019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BC29A7-B466-4EEB-8B5E-F105915AE89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2537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80905F-E91E-4E96-A52F-D4323B5073B6}" type="datetime1">
              <a:rPr lang="ru-RU" smtClean="0"/>
              <a:t>29.05.2019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BC29A7-B466-4EEB-8B5E-F105915AE89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8187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70F55F-7E42-449F-ACE9-1F467AA40788}" type="datetime1">
              <a:rPr lang="ru-RU" smtClean="0"/>
              <a:t>29.05.2019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BC29A7-B466-4EEB-8B5E-F105915AE89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4415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E7DB4C-E8BC-40E2-A40A-7C86D97AC7B2}" type="datetime1">
              <a:rPr lang="ru-RU" smtClean="0"/>
              <a:t>29.05.2019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92C0DF-3842-4E42-BB26-A7B34D53D5B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4056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09945D-E006-49DD-9EFA-D0FB6911985C}" type="datetime1">
              <a:rPr lang="ru-RU" smtClean="0"/>
              <a:t>29.05.2019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59326A-0DB5-4306-9710-81F6490CA62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8788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49B1C0-3B30-4C60-8C67-B098096115F4}" type="datetime1">
              <a:rPr lang="ru-RU" smtClean="0"/>
              <a:t>29.05.2019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2688C2-26AE-4319-8463-A830B3F973A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2162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1CEFBC-229A-4C87-B7EF-0FB09727BBA6}" type="datetime1">
              <a:rPr lang="ru-RU" smtClean="0"/>
              <a:t>29.05.2019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A4BE6-447E-4056-AB55-0BC32884D7D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0281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E181AC-E903-45C1-8A26-6C0B08598892}" type="datetime1">
              <a:rPr lang="ru-RU" smtClean="0"/>
              <a:t>29.05.2019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F48048-A9F1-4161-ACB7-57F1965E766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5665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5823CB-75B5-4834-BAFD-432FEDA8BFE3}" type="datetime1">
              <a:rPr lang="ru-RU" smtClean="0"/>
              <a:t>29.05.2019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B5CDC-89B6-4356-8A33-781454D892D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1784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055AFE-012E-48B1-9289-0673B066B4A5}" type="datetime1">
              <a:rPr lang="ru-RU" smtClean="0"/>
              <a:t>29.05.2019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A5F6C3-DBE7-44C0-AE73-E6DFADE0187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1136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DCAA2B-A2CF-4957-940F-B06C6E1C20DA}" type="datetime1">
              <a:rPr lang="ru-RU" smtClean="0"/>
              <a:t>29.05.2019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63DF4-4EEF-45B4-95B2-5627A234707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2865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2CA055-EFE0-43BE-93E8-21E78623483A}" type="datetime1">
              <a:rPr lang="ru-RU" smtClean="0"/>
              <a:t>29.05.2019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34A9B-2EDE-4B03-AD4C-825C046D2A8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743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081343-7261-426B-AE69-4D9CDC7B7333}" type="datetime1">
              <a:rPr lang="ru-RU" smtClean="0"/>
              <a:t>29.05.2019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B79CC-1274-4D8B-A580-6CAD9442D14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6700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6000">
              <a:schemeClr val="bg2">
                <a:tint val="97000"/>
                <a:hueMod val="162000"/>
                <a:satMod val="200000"/>
                <a:alpha val="74000"/>
                <a:lumMod val="49000"/>
                <a:lumOff val="51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E0EBF659-718C-4EC9-A21A-31482335C453}" type="datetime1">
              <a:rPr lang="ru-RU" smtClean="0"/>
              <a:t>29.05.2019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58BC29A7-B466-4EEB-8B5E-F105915AE89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48258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3.png"/><Relationship Id="rId4" Type="http://schemas.openxmlformats.org/officeDocument/2006/relationships/image" Target="../media/image22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11.png"/><Relationship Id="rId7" Type="http://schemas.openxmlformats.org/officeDocument/2006/relationships/image" Target="../media/image3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tmp"/><Relationship Id="rId4" Type="http://schemas.openxmlformats.org/officeDocument/2006/relationships/image" Target="../media/image36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8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tmp"/><Relationship Id="rId5" Type="http://schemas.openxmlformats.org/officeDocument/2006/relationships/image" Target="../media/image13.jpeg"/><Relationship Id="rId4" Type="http://schemas.openxmlformats.org/officeDocument/2006/relationships/image" Target="../media/image12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39333"/>
            <a:ext cx="9144000" cy="541866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60597" y="554354"/>
            <a:ext cx="32228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smtClean="0">
                <a:solidFill>
                  <a:schemeClr val="bg2">
                    <a:lumMod val="75000"/>
                  </a:schemeClr>
                </a:solidFill>
                <a:cs typeface="Times New Roman" panose="02020603050405020304" pitchFamily="18" charset="0"/>
              </a:rPr>
              <a:t>Библиотека ВУЗа</a:t>
            </a:r>
            <a:endParaRPr lang="ru-RU" sz="3200" b="1" dirty="0">
              <a:solidFill>
                <a:schemeClr val="bg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Picture 6" descr="1C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930" y="554354"/>
            <a:ext cx="915591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3008" y="423245"/>
            <a:ext cx="648071" cy="6648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57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Заголовок 2"/>
          <p:cNvSpPr txBox="1">
            <a:spLocks/>
          </p:cNvSpPr>
          <p:nvPr/>
        </p:nvSpPr>
        <p:spPr bwMode="auto">
          <a:xfrm>
            <a:off x="755650" y="115888"/>
            <a:ext cx="600075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000" b="1"/>
          </a:p>
        </p:txBody>
      </p:sp>
      <p:sp>
        <p:nvSpPr>
          <p:cNvPr id="13316" name="Заголовок 1"/>
          <p:cNvSpPr txBox="1">
            <a:spLocks/>
          </p:cNvSpPr>
          <p:nvPr/>
        </p:nvSpPr>
        <p:spPr bwMode="auto">
          <a:xfrm>
            <a:off x="1835696" y="533768"/>
            <a:ext cx="5708154" cy="61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Формирование книги суммарного учета в подсистеме «Учет фонда»</a:t>
            </a:r>
            <a:endParaRPr lang="ru-RU" altLang="ru-RU" sz="2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Picture 6" descr="1C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504246"/>
            <a:ext cx="12207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9249" y="5586855"/>
            <a:ext cx="864095" cy="8864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/>
          <p:nvPr/>
        </p:nvPicPr>
        <p:blipFill>
          <a:blip r:embed="rId5"/>
          <a:stretch>
            <a:fillRect/>
          </a:stretch>
        </p:blipFill>
        <p:spPr>
          <a:xfrm>
            <a:off x="539552" y="1377734"/>
            <a:ext cx="7898765" cy="4067175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611560" y="2708920"/>
            <a:ext cx="1224136" cy="13879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75856" y="2708920"/>
            <a:ext cx="1512168" cy="21080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уга 18"/>
          <p:cNvSpPr/>
          <p:nvPr/>
        </p:nvSpPr>
        <p:spPr>
          <a:xfrm rot="21358412">
            <a:off x="3026737" y="2843576"/>
            <a:ext cx="5036703" cy="2853260"/>
          </a:xfrm>
          <a:prstGeom prst="arc">
            <a:avLst>
              <a:gd name="adj1" fmla="val 122351"/>
              <a:gd name="adj2" fmla="val 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1906015" y="2737453"/>
            <a:ext cx="1628261" cy="61953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1744166" y="1814462"/>
            <a:ext cx="1790110" cy="96385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668344" y="6300712"/>
            <a:ext cx="424859" cy="334962"/>
          </a:xfrm>
        </p:spPr>
        <p:txBody>
          <a:bodyPr/>
          <a:lstStyle/>
          <a:p>
            <a:pPr>
              <a:defRPr/>
            </a:pPr>
            <a:fld id="{CE2688C2-26AE-4319-8463-A830B3F973A6}" type="slidenum">
              <a:rPr lang="ru-RU" altLang="ru-RU" sz="1400" b="1" smtClean="0"/>
              <a:pPr>
                <a:defRPr/>
              </a:pPr>
              <a:t>10</a:t>
            </a:fld>
            <a:endParaRPr lang="ru-RU" alt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98696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Прямоугольник 12"/>
          <p:cNvSpPr>
            <a:spLocks noChangeArrowheads="1"/>
          </p:cNvSpPr>
          <p:nvPr/>
        </p:nvSpPr>
        <p:spPr bwMode="auto">
          <a:xfrm>
            <a:off x="491715" y="1485945"/>
            <a:ext cx="844515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eaLnBrk="1" hangingPunct="1">
              <a:spcBef>
                <a:spcPct val="0"/>
              </a:spcBef>
              <a:buFontTx/>
              <a:buNone/>
            </a:pPr>
            <a:r>
              <a:rPr lang="ru-RU" altLang="ru-RU" sz="2100" b="1" dirty="0" smtClean="0">
                <a:solidFill>
                  <a:schemeClr val="bg2">
                    <a:lumMod val="75000"/>
                  </a:schemeClr>
                </a:solidFill>
              </a:rPr>
              <a:t>Формирование каталожной </a:t>
            </a:r>
            <a:r>
              <a:rPr lang="ru-RU" altLang="ru-RU" sz="2100" b="1" dirty="0">
                <a:solidFill>
                  <a:schemeClr val="bg2">
                    <a:lumMod val="75000"/>
                  </a:schemeClr>
                </a:solidFill>
              </a:rPr>
              <a:t>карточки и </a:t>
            </a:r>
            <a:r>
              <a:rPr lang="ru-RU" altLang="ru-RU" sz="2100" b="1" dirty="0" smtClean="0">
                <a:solidFill>
                  <a:schemeClr val="bg2">
                    <a:lumMod val="75000"/>
                  </a:schemeClr>
                </a:solidFill>
              </a:rPr>
              <a:t>штрих-кодов </a:t>
            </a:r>
            <a:r>
              <a:rPr lang="ru-RU" altLang="ru-RU" sz="2100" b="1" dirty="0">
                <a:solidFill>
                  <a:schemeClr val="bg2">
                    <a:lumMod val="75000"/>
                  </a:schemeClr>
                </a:solidFill>
              </a:rPr>
              <a:t>для </a:t>
            </a:r>
            <a:r>
              <a:rPr lang="ru-RU" altLang="ru-RU" sz="2100" b="1" dirty="0" smtClean="0">
                <a:solidFill>
                  <a:schemeClr val="bg2">
                    <a:lumMod val="75000"/>
                  </a:schemeClr>
                </a:solidFill>
              </a:rPr>
              <a:t>изданий</a:t>
            </a:r>
            <a:endParaRPr lang="ru-RU" altLang="ru-RU" sz="21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715" y="2204864"/>
            <a:ext cx="5012133" cy="3816424"/>
          </a:xfrm>
          <a:prstGeom prst="rect">
            <a:avLst/>
          </a:prstGeom>
        </p:spPr>
      </p:pic>
      <p:pic>
        <p:nvPicPr>
          <p:cNvPr id="15" name="Рисунок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6081" y="2276872"/>
            <a:ext cx="3000375" cy="18186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Рисунок 15"/>
          <p:cNvPicPr/>
          <p:nvPr/>
        </p:nvPicPr>
        <p:blipFill>
          <a:blip r:embed="rId5"/>
          <a:stretch>
            <a:fillRect/>
          </a:stretch>
        </p:blipFill>
        <p:spPr>
          <a:xfrm>
            <a:off x="4615780" y="3861048"/>
            <a:ext cx="3268588" cy="2664296"/>
          </a:xfrm>
          <a:prstGeom prst="rect">
            <a:avLst/>
          </a:prstGeom>
        </p:spPr>
      </p:pic>
      <p:sp>
        <p:nvSpPr>
          <p:cNvPr id="12" name="Дуга 11"/>
          <p:cNvSpPr/>
          <p:nvPr/>
        </p:nvSpPr>
        <p:spPr>
          <a:xfrm rot="18275089">
            <a:off x="2791558" y="2155243"/>
            <a:ext cx="5117447" cy="5184576"/>
          </a:xfrm>
          <a:prstGeom prst="arc">
            <a:avLst>
              <a:gd name="adj1" fmla="val 16512322"/>
              <a:gd name="adj2" fmla="val 21286078"/>
            </a:avLst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4" name="Дуга 13"/>
          <p:cNvSpPr/>
          <p:nvPr/>
        </p:nvSpPr>
        <p:spPr>
          <a:xfrm rot="175511">
            <a:off x="3279972" y="3077227"/>
            <a:ext cx="328299" cy="169672"/>
          </a:xfrm>
          <a:prstGeom prst="arc">
            <a:avLst>
              <a:gd name="adj1" fmla="val 16200000"/>
              <a:gd name="adj2" fmla="val 1479427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>
              <a:ln w="28575">
                <a:solidFill>
                  <a:schemeClr val="tx1"/>
                </a:solidFill>
              </a:ln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3515047" y="3187428"/>
            <a:ext cx="2497113" cy="19697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6" descr="1C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619324"/>
            <a:ext cx="12207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1006" y="5387918"/>
            <a:ext cx="864095" cy="8864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201269" y="6340678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11</a:t>
            </a:r>
            <a:endParaRPr lang="ru-RU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2308" y="709246"/>
            <a:ext cx="76716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eaLnBrk="1" hangingPunct="1"/>
            <a:r>
              <a:rPr lang="ru-RU" altLang="ru-RU" sz="2100" b="1" dirty="0" smtClean="0">
                <a:solidFill>
                  <a:schemeClr val="bg2">
                    <a:lumMod val="75000"/>
                  </a:schemeClr>
                </a:solidFill>
              </a:rPr>
              <a:t>Подсистема </a:t>
            </a:r>
            <a:r>
              <a:rPr lang="ru-RU" altLang="ru-RU" sz="2100" b="1" dirty="0">
                <a:solidFill>
                  <a:schemeClr val="bg2">
                    <a:lumMod val="75000"/>
                  </a:schemeClr>
                </a:solidFill>
              </a:rPr>
              <a:t>«Каталогизация и сводный электронный каталог»</a:t>
            </a:r>
          </a:p>
        </p:txBody>
      </p:sp>
    </p:spTree>
    <p:extLst>
      <p:ext uri="{BB962C8B-B14F-4D97-AF65-F5344CB8AC3E}">
        <p14:creationId xmlns:p14="http://schemas.microsoft.com/office/powerpoint/2010/main" val="75691972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Заголовок 1"/>
          <p:cNvSpPr txBox="1">
            <a:spLocks/>
          </p:cNvSpPr>
          <p:nvPr/>
        </p:nvSpPr>
        <p:spPr bwMode="auto">
          <a:xfrm>
            <a:off x="1331913" y="476151"/>
            <a:ext cx="70564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Функционал «1С:Библиотека»</a:t>
            </a:r>
            <a:endParaRPr lang="ru-RU" altLang="ru-RU" sz="2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для отделов обслуживания читателей</a:t>
            </a:r>
            <a:endParaRPr lang="ru-RU" altLang="ru-RU" sz="2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 descr="1C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644425"/>
            <a:ext cx="12207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1700808"/>
            <a:ext cx="403244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defRPr/>
            </a:pPr>
            <a:r>
              <a:rPr lang="ru-RU" sz="1600" b="1" i="1" dirty="0">
                <a:solidFill>
                  <a:prstClr val="black"/>
                </a:solidFill>
                <a:cs typeface="Arial" charset="0"/>
              </a:rPr>
              <a:t>Сотрудники </a:t>
            </a:r>
            <a:r>
              <a:rPr lang="ru-RU" sz="1600" b="1" i="1" dirty="0" smtClean="0">
                <a:solidFill>
                  <a:prstClr val="black"/>
                </a:solidFill>
                <a:cs typeface="Arial" charset="0"/>
              </a:rPr>
              <a:t>отделов обслуживания читателей </a:t>
            </a:r>
            <a:r>
              <a:rPr lang="ru-RU" sz="1600" b="1" i="1" dirty="0">
                <a:solidFill>
                  <a:prstClr val="black"/>
                </a:solidFill>
                <a:cs typeface="Arial" charset="0"/>
              </a:rPr>
              <a:t>имеют возможность:</a:t>
            </a:r>
          </a:p>
          <a:p>
            <a:pPr marL="342900" lvl="1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ru-RU" sz="1600" i="1" dirty="0">
                <a:solidFill>
                  <a:prstClr val="black"/>
                </a:solidFill>
                <a:cs typeface="Arial" charset="0"/>
              </a:rPr>
              <a:t>регистрировать новых читателей;</a:t>
            </a:r>
          </a:p>
          <a:p>
            <a:pPr marL="342900" lvl="1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ru-RU" sz="1600" i="1" dirty="0">
                <a:solidFill>
                  <a:prstClr val="black"/>
                </a:solidFill>
                <a:cs typeface="Arial" charset="0"/>
              </a:rPr>
              <a:t>формировать и распечатывать читательский билет и формуляр читателя;</a:t>
            </a:r>
          </a:p>
          <a:p>
            <a:pPr marL="342900" lvl="1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ru-RU" sz="1600" i="1" dirty="0">
                <a:solidFill>
                  <a:prstClr val="black"/>
                </a:solidFill>
                <a:cs typeface="Arial" charset="0"/>
              </a:rPr>
              <a:t>оформлять выдачу и возврат книг читателю с формированием соответствующих </a:t>
            </a:r>
            <a:r>
              <a:rPr lang="ru-RU" sz="1600" i="1" dirty="0" smtClean="0">
                <a:solidFill>
                  <a:prstClr val="black"/>
                </a:solidFill>
                <a:cs typeface="Arial" charset="0"/>
              </a:rPr>
              <a:t>отчетов;</a:t>
            </a:r>
          </a:p>
          <a:p>
            <a:pPr marL="342900" lvl="1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ru-RU" sz="1600" i="1" dirty="0">
                <a:solidFill>
                  <a:prstClr val="black"/>
                </a:solidFill>
                <a:cs typeface="Arial" charset="0"/>
              </a:rPr>
              <a:t>о</a:t>
            </a:r>
            <a:r>
              <a:rPr lang="ru-RU" sz="1600" i="1" dirty="0" smtClean="0">
                <a:solidFill>
                  <a:prstClr val="black"/>
                </a:solidFill>
                <a:cs typeface="Arial" charset="0"/>
              </a:rPr>
              <a:t>существлять обслуживание читателя </a:t>
            </a:r>
            <a:r>
              <a:rPr lang="ru-RU" sz="1600" i="1" dirty="0">
                <a:solidFill>
                  <a:prstClr val="black"/>
                </a:solidFill>
                <a:cs typeface="Arial" charset="0"/>
              </a:rPr>
              <a:t>с идентификацией </a:t>
            </a:r>
            <a:r>
              <a:rPr lang="ru-RU" sz="1600" i="1" dirty="0" smtClean="0">
                <a:solidFill>
                  <a:prstClr val="black"/>
                </a:solidFill>
                <a:cs typeface="Arial" charset="0"/>
              </a:rPr>
              <a:t>по прокси-карте; </a:t>
            </a:r>
            <a:endParaRPr lang="ru-RU" sz="1600" i="1" dirty="0">
              <a:solidFill>
                <a:prstClr val="black"/>
              </a:solidFill>
              <a:cs typeface="Arial" charset="0"/>
            </a:endParaRPr>
          </a:p>
          <a:p>
            <a:pPr marL="342900" lvl="1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ru-RU" sz="1600" i="1" dirty="0" smtClean="0">
                <a:solidFill>
                  <a:prstClr val="black"/>
                </a:solidFill>
                <a:cs typeface="Arial" charset="0"/>
              </a:rPr>
              <a:t>осуществлять поиск </a:t>
            </a:r>
            <a:r>
              <a:rPr lang="ru-RU" sz="1600" i="1" dirty="0">
                <a:solidFill>
                  <a:prstClr val="black"/>
                </a:solidFill>
                <a:cs typeface="Arial" charset="0"/>
              </a:rPr>
              <a:t>книг </a:t>
            </a:r>
            <a:r>
              <a:rPr lang="ru-RU" sz="1600" i="1" dirty="0" smtClean="0">
                <a:solidFill>
                  <a:prstClr val="black"/>
                </a:solidFill>
                <a:cs typeface="Arial" charset="0"/>
              </a:rPr>
              <a:t>по </a:t>
            </a:r>
            <a:r>
              <a:rPr lang="ru-RU" sz="1600" i="1" dirty="0">
                <a:solidFill>
                  <a:prstClr val="black"/>
                </a:solidFill>
                <a:cs typeface="Arial" charset="0"/>
              </a:rPr>
              <a:t>различным параметрам (по автору, заглавию, инвентарному номеру, году издания и по штрих-коду издания</a:t>
            </a:r>
            <a:r>
              <a:rPr lang="ru-RU" sz="1600" i="1" dirty="0" smtClean="0">
                <a:solidFill>
                  <a:prstClr val="black"/>
                </a:solidFill>
                <a:cs typeface="Arial" charset="0"/>
              </a:rPr>
              <a:t>);</a:t>
            </a:r>
            <a:endParaRPr lang="ru-RU" sz="1600" i="1" dirty="0">
              <a:solidFill>
                <a:prstClr val="black"/>
              </a:solidFill>
              <a:cs typeface="Arial" charset="0"/>
            </a:endParaRPr>
          </a:p>
          <a:p>
            <a:pPr marL="342900" lvl="1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ru-RU" sz="1600" i="1" dirty="0" smtClean="0">
                <a:solidFill>
                  <a:prstClr val="black"/>
                </a:solidFill>
                <a:cs typeface="Arial" charset="0"/>
              </a:rPr>
              <a:t>для </a:t>
            </a:r>
            <a:r>
              <a:rPr lang="ru-RU" sz="1600" i="1" dirty="0">
                <a:solidFill>
                  <a:prstClr val="black"/>
                </a:solidFill>
                <a:cs typeface="Arial" charset="0"/>
              </a:rPr>
              <a:t>считывания штрих-кода используются специальные ручные </a:t>
            </a:r>
            <a:r>
              <a:rPr lang="ru-RU" sz="1600" i="1" dirty="0" smtClean="0">
                <a:solidFill>
                  <a:prstClr val="black"/>
                </a:solidFill>
                <a:cs typeface="Arial" charset="0"/>
              </a:rPr>
              <a:t>сканеры.</a:t>
            </a:r>
            <a:endParaRPr lang="ru-RU" sz="1600" i="1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9" name="Picture 6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4144" y="5456037"/>
            <a:ext cx="864095" cy="8864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F:\Foto\book.jpg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27984" y="1700808"/>
            <a:ext cx="2352675" cy="16579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F:\Foto\book.jpg"/>
          <p:cNvPicPr/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10375" y="2060848"/>
            <a:ext cx="2333625" cy="18046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F:\Foto\DSC00959.JP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93131">
            <a:off x="5006757" y="3880971"/>
            <a:ext cx="2866187" cy="202386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Дуга 12"/>
          <p:cNvSpPr/>
          <p:nvPr/>
        </p:nvSpPr>
        <p:spPr>
          <a:xfrm rot="3027178">
            <a:off x="5852586" y="4689338"/>
            <a:ext cx="439576" cy="386417"/>
          </a:xfrm>
          <a:prstGeom prst="arc">
            <a:avLst>
              <a:gd name="adj1" fmla="val 122351"/>
              <a:gd name="adj2" fmla="val 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уга 13"/>
          <p:cNvSpPr/>
          <p:nvPr/>
        </p:nvSpPr>
        <p:spPr>
          <a:xfrm rot="5223566">
            <a:off x="6532199" y="5463523"/>
            <a:ext cx="270339" cy="350807"/>
          </a:xfrm>
          <a:prstGeom prst="arc">
            <a:avLst>
              <a:gd name="adj1" fmla="val 122351"/>
              <a:gd name="adj2" fmla="val 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6145420" y="5007113"/>
            <a:ext cx="521948" cy="63181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6361300" y="4157338"/>
            <a:ext cx="346250" cy="105136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7723856" y="6317456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12</a:t>
            </a:r>
            <a:endParaRPr lang="ru-RU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0230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1C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442" y="404664"/>
            <a:ext cx="12207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5373216"/>
            <a:ext cx="864095" cy="8864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484784"/>
            <a:ext cx="923925" cy="895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9672" y="404664"/>
            <a:ext cx="73448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Все библиотечные процессы, связанные с учетом и обслуживанием читателей реализованы в </a:t>
            </a:r>
            <a:r>
              <a:rPr lang="ru-RU" sz="1400" i="1" dirty="0">
                <a:solidFill>
                  <a:schemeClr val="bg1"/>
                </a:solidFill>
              </a:rPr>
              <a:t>подсистеме</a:t>
            </a:r>
            <a:r>
              <a:rPr lang="ru-RU" sz="1400" dirty="0">
                <a:solidFill>
                  <a:schemeClr val="bg1"/>
                </a:solidFill>
              </a:rPr>
              <a:t> «Обслуживание читателей».</a:t>
            </a:r>
          </a:p>
          <a:p>
            <a:r>
              <a:rPr lang="ru-RU" sz="1400" dirty="0">
                <a:solidFill>
                  <a:schemeClr val="bg1"/>
                </a:solidFill>
              </a:rPr>
              <a:t>Функционал подсистемы «Обслуживание читателей» позволяет:</a:t>
            </a:r>
          </a:p>
          <a:p>
            <a:pPr defTabSz="273050"/>
            <a:r>
              <a:rPr lang="ru-RU" sz="1400" dirty="0">
                <a:solidFill>
                  <a:schemeClr val="bg1"/>
                </a:solidFill>
              </a:rPr>
              <a:t>•	формировать документы «Регистрация читателей» и «Выбытие читателей»;</a:t>
            </a:r>
          </a:p>
          <a:p>
            <a:pPr defTabSz="273050"/>
            <a:r>
              <a:rPr lang="ru-RU" sz="1400" dirty="0">
                <a:solidFill>
                  <a:schemeClr val="bg1"/>
                </a:solidFill>
              </a:rPr>
              <a:t>•	формировать формуляр читателя, который предназначен для получения полной информации о читателе: личных данных, групповых сведений, о заказах читателя на книги и о </a:t>
            </a:r>
            <a:r>
              <a:rPr lang="ru-RU" sz="1400" dirty="0" smtClean="0">
                <a:solidFill>
                  <a:schemeClr val="bg1"/>
                </a:solidFill>
              </a:rPr>
              <a:t>книговыдаче </a:t>
            </a:r>
            <a:r>
              <a:rPr lang="ru-RU" sz="1400" dirty="0">
                <a:solidFill>
                  <a:schemeClr val="bg1"/>
                </a:solidFill>
              </a:rPr>
              <a:t>по читателю;</a:t>
            </a:r>
          </a:p>
          <a:p>
            <a:pPr defTabSz="273050"/>
            <a:r>
              <a:rPr lang="ru-RU" sz="1400" dirty="0">
                <a:solidFill>
                  <a:schemeClr val="bg1"/>
                </a:solidFill>
              </a:rPr>
              <a:t>•	распечатывать читательский билет и формуляр читателя с обложкой; </a:t>
            </a:r>
          </a:p>
          <a:p>
            <a:pPr defTabSz="273050"/>
            <a:r>
              <a:rPr lang="ru-RU" sz="1400" dirty="0">
                <a:solidFill>
                  <a:schemeClr val="bg1"/>
                </a:solidFill>
              </a:rPr>
              <a:t>•	осуществлять регистрацию читателей с распечаткой читательского билета и формуляра </a:t>
            </a:r>
            <a:r>
              <a:rPr lang="ru-RU" sz="1400" dirty="0" smtClean="0">
                <a:solidFill>
                  <a:schemeClr val="bg1"/>
                </a:solidFill>
              </a:rPr>
              <a:t>читателя.</a:t>
            </a:r>
            <a:endParaRPr lang="ru-RU" sz="1400" dirty="0">
              <a:solidFill>
                <a:schemeClr val="bg1"/>
              </a:solidFill>
            </a:endParaRPr>
          </a:p>
          <a:p>
            <a:pPr defTabSz="273050"/>
            <a:r>
              <a:rPr lang="ru-RU" sz="1400" dirty="0">
                <a:solidFill>
                  <a:schemeClr val="bg1"/>
                </a:solidFill>
              </a:rPr>
              <a:t>•	осуществлять поиск читателя по различным параметрам;</a:t>
            </a:r>
          </a:p>
          <a:p>
            <a:pPr defTabSz="273050"/>
            <a:r>
              <a:rPr lang="ru-RU" sz="1400" dirty="0">
                <a:solidFill>
                  <a:schemeClr val="bg1"/>
                </a:solidFill>
              </a:rPr>
              <a:t>•	формировать документ "Дневник работы библиотеки", который предназначен для учета посещаемости читателей, учета книговыдачи и учета мероприятий, организуемых библиотекой.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01008"/>
            <a:ext cx="7439233" cy="33123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28384" y="630932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2">
                    <a:lumMod val="75000"/>
                  </a:schemeClr>
                </a:solidFill>
              </a:rPr>
              <a:t>13</a:t>
            </a:r>
            <a:endParaRPr lang="ru-RU" sz="14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53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Заголовок 1"/>
          <p:cNvSpPr txBox="1">
            <a:spLocks/>
          </p:cNvSpPr>
          <p:nvPr/>
        </p:nvSpPr>
        <p:spPr bwMode="auto">
          <a:xfrm>
            <a:off x="1259632" y="964152"/>
            <a:ext cx="707127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Распечатка читательского билета в подсистеме «Обслуживание читателей»</a:t>
            </a:r>
            <a:endParaRPr lang="ru-RU" altLang="ru-RU" sz="2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Рисунок 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959" y="1844824"/>
            <a:ext cx="4908178" cy="4102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Прямая со стрелкой 12"/>
          <p:cNvCxnSpPr/>
          <p:nvPr/>
        </p:nvCxnSpPr>
        <p:spPr>
          <a:xfrm>
            <a:off x="3273499" y="2523421"/>
            <a:ext cx="1226493" cy="107109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6" descr="1C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64077"/>
            <a:ext cx="12207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2026" y="5454260"/>
            <a:ext cx="864095" cy="8864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3594764"/>
            <a:ext cx="4102100" cy="266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68144" y="4653136"/>
            <a:ext cx="504056" cy="144016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355976" y="4926232"/>
            <a:ext cx="1512168" cy="15895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094281" y="6351577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14</a:t>
            </a:r>
            <a:endParaRPr lang="ru-RU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36804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Заголовок 1"/>
          <p:cNvSpPr txBox="1">
            <a:spLocks/>
          </p:cNvSpPr>
          <p:nvPr/>
        </p:nvSpPr>
        <p:spPr bwMode="auto">
          <a:xfrm>
            <a:off x="1389798" y="560178"/>
            <a:ext cx="708448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Формирование формуляра читателя в подсистеме «Обслуживание читателей»</a:t>
            </a:r>
            <a:endParaRPr lang="ru-RU" altLang="ru-RU" sz="2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1" y="1340769"/>
            <a:ext cx="6696744" cy="475252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23928" y="2504893"/>
            <a:ext cx="1296144" cy="13201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076328" y="2657293"/>
            <a:ext cx="855712" cy="12363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6" descr="1C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311" y="560178"/>
            <a:ext cx="12207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5477427"/>
            <a:ext cx="864095" cy="8864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732985" y="6359080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15</a:t>
            </a:r>
            <a:endParaRPr lang="ru-RU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68996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Заголовок 1"/>
          <p:cNvSpPr txBox="1">
            <a:spLocks/>
          </p:cNvSpPr>
          <p:nvPr/>
        </p:nvSpPr>
        <p:spPr bwMode="auto">
          <a:xfrm>
            <a:off x="1404938" y="402257"/>
            <a:ext cx="719735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Д</a:t>
            </a:r>
            <a:r>
              <a:rPr lang="ru-RU" altLang="ru-RU" sz="2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невник работы библиотеки за выбранный период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в подсистеме «Обслуживание читателей»</a:t>
            </a:r>
            <a:endParaRPr lang="ru-RU" altLang="ru-RU" sz="2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123981"/>
            <a:ext cx="7269366" cy="5185339"/>
          </a:xfrm>
          <a:prstGeom prst="rect">
            <a:avLst/>
          </a:prstGeom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4572000" y="4365104"/>
            <a:ext cx="2592288" cy="398797"/>
          </a:xfrm>
          <a:prstGeom prst="wedgeRoundRectCallout">
            <a:avLst>
              <a:gd name="adj1" fmla="val -60851"/>
              <a:gd name="adj2" fmla="val 273350"/>
              <a:gd name="adj3" fmla="val 16667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/>
            <a:r>
              <a:rPr lang="ru-RU" altLang="ru-RU" sz="10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14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13 172 человека по 25.03.2019</a:t>
            </a:r>
            <a:endParaRPr lang="ru-RU" altLang="ru-RU" sz="1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5364088" y="4869160"/>
            <a:ext cx="2827965" cy="398797"/>
          </a:xfrm>
          <a:prstGeom prst="wedgeRoundRectCallout">
            <a:avLst>
              <a:gd name="adj1" fmla="val -88843"/>
              <a:gd name="adj2" fmla="val 180996"/>
              <a:gd name="adj3" fmla="val 16667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/>
            <a:r>
              <a:rPr lang="ru-RU" altLang="ru-RU" sz="14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36 357 человека с начала 2019 г.</a:t>
            </a:r>
            <a:endParaRPr lang="ru-RU" altLang="ru-RU" sz="1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Picture 6" descr="1C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150" y="396577"/>
            <a:ext cx="12207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5416006"/>
            <a:ext cx="864095" cy="8864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201269" y="6340678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16</a:t>
            </a:r>
            <a:endParaRPr lang="ru-RU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47065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5445224"/>
            <a:ext cx="864095" cy="8864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2147803" y="332656"/>
            <a:ext cx="4848393" cy="836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None/>
            </a:pPr>
            <a:r>
              <a:rPr lang="ru-RU" altLang="ru-RU" sz="2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Веб доступ к фондам библиотеки</a:t>
            </a:r>
            <a:endParaRPr lang="ru-RU" altLang="ru-RU" sz="2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174908" y="6381328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17</a:t>
            </a:r>
            <a:endParaRPr lang="ru-RU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568" y="1238303"/>
            <a:ext cx="7344816" cy="478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8686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1C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056" y="519831"/>
            <a:ext cx="12207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5467536"/>
            <a:ext cx="864095" cy="8864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963" y="1412776"/>
            <a:ext cx="942975" cy="885825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50" y="2636912"/>
            <a:ext cx="1800225" cy="4381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39752" y="1035893"/>
            <a:ext cx="64087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Веб-доступ к фондам библиотеки осуществляется из подсистемы «Читатель» с помощью сервиса «Виртуальный кабинет читателя</a:t>
            </a:r>
            <a:r>
              <a:rPr lang="ru-RU" sz="1400" dirty="0" smtClean="0">
                <a:solidFill>
                  <a:schemeClr val="bg1"/>
                </a:solidFill>
              </a:rPr>
              <a:t>».</a:t>
            </a:r>
          </a:p>
          <a:p>
            <a:r>
              <a:rPr lang="ru-RU" sz="1400" dirty="0">
                <a:solidFill>
                  <a:schemeClr val="bg1"/>
                </a:solidFill>
              </a:rPr>
              <a:t>Доступ в «Виртуальный кабинет читателя» осуществляется по защищенному соединению с помощью авторизации читателя.</a:t>
            </a:r>
          </a:p>
          <a:p>
            <a:r>
              <a:rPr lang="ru-RU" sz="1400" dirty="0">
                <a:solidFill>
                  <a:schemeClr val="bg1"/>
                </a:solidFill>
              </a:rPr>
              <a:t>Поиск нужных книг осуществляется после ввода параметров поиска.</a:t>
            </a:r>
          </a:p>
          <a:p>
            <a:r>
              <a:rPr lang="ru-RU" sz="1400" dirty="0">
                <a:solidFill>
                  <a:schemeClr val="bg1"/>
                </a:solidFill>
              </a:rPr>
              <a:t>По результатам поиска можно оформить заказ нужных изданий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78442"/>
            <a:ext cx="3299859" cy="247489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2492896"/>
            <a:ext cx="3456384" cy="25922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9087" y="4221088"/>
            <a:ext cx="3323861" cy="24928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24322" y="6406207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2">
                    <a:lumMod val="75000"/>
                  </a:schemeClr>
                </a:solidFill>
              </a:rPr>
              <a:t>18</a:t>
            </a:r>
            <a:endParaRPr lang="ru-RU" sz="1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95736" y="519831"/>
            <a:ext cx="66967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Сервис «Виртуальный кабинет читателя»</a:t>
            </a:r>
            <a:endParaRPr lang="ru-RU" sz="2200" b="1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101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Заголовок 1"/>
          <p:cNvSpPr txBox="1">
            <a:spLocks/>
          </p:cNvSpPr>
          <p:nvPr/>
        </p:nvSpPr>
        <p:spPr bwMode="auto">
          <a:xfrm>
            <a:off x="1230644" y="261020"/>
            <a:ext cx="659129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Функционал сервиса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«Виртуальный кабинет читателя» </a:t>
            </a:r>
            <a:endParaRPr lang="ru-RU" altLang="ru-RU" sz="18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954236"/>
            <a:ext cx="6994351" cy="5427092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1979712" y="1556792"/>
            <a:ext cx="1008112" cy="28803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427984" y="1124744"/>
            <a:ext cx="504056" cy="43204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5724128" y="1446027"/>
            <a:ext cx="2658233" cy="398797"/>
          </a:xfrm>
          <a:prstGeom prst="wedgeRoundRectCallout">
            <a:avLst>
              <a:gd name="adj1" fmla="val -141856"/>
              <a:gd name="adj2" fmla="val 126858"/>
              <a:gd name="adj3" fmla="val 16667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/>
            <a:r>
              <a:rPr lang="ru-RU" altLang="ru-RU" sz="14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Авторизация читателя</a:t>
            </a:r>
            <a:endParaRPr lang="ru-RU" altLang="ru-RU" sz="1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6" descr="1C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1020"/>
            <a:ext cx="12207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5373216"/>
            <a:ext cx="864095" cy="8864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201269" y="6340678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19</a:t>
            </a:r>
            <a:endParaRPr lang="ru-RU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93934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027113" y="214313"/>
            <a:ext cx="5884862" cy="93662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ru-RU" sz="2000" b="1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336335"/>
            <a:ext cx="878497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1С: Библиотека</a:t>
            </a:r>
          </a:p>
          <a:p>
            <a:pPr algn="ctr"/>
            <a:endParaRPr lang="ru-RU" sz="1600" b="1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1. Функционал «1С: Библиотека» для отдела комплектования, научной, </a:t>
            </a:r>
            <a:endParaRPr lang="ru-RU" sz="14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технической обработки документов и организации каталогов                                                                                     3-11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2. Функционал «1С</a:t>
            </a:r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400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Библиотека» для  отделов обслуживания читателей                                                                    12-16</a:t>
            </a:r>
          </a:p>
          <a:p>
            <a:r>
              <a:rPr lang="ru-RU" sz="1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3. Веб </a:t>
            </a:r>
            <a:r>
              <a:rPr lang="ru-RU" sz="1400" dirty="0">
                <a:solidFill>
                  <a:schemeClr val="bg1"/>
                </a:solidFill>
                <a:cs typeface="Times New Roman" panose="02020603050405020304" pitchFamily="18" charset="0"/>
              </a:rPr>
              <a:t>доступ к фондам Библиотеки КБГУ </a:t>
            </a:r>
            <a:r>
              <a:rPr lang="ru-RU" sz="1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					                     17-18</a:t>
            </a:r>
          </a:p>
          <a:p>
            <a:r>
              <a:rPr lang="ru-RU" sz="1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4. Функционал </a:t>
            </a:r>
            <a:r>
              <a:rPr lang="ru-RU" sz="1400" dirty="0">
                <a:solidFill>
                  <a:schemeClr val="bg1"/>
                </a:solidFill>
                <a:cs typeface="Times New Roman" panose="02020603050405020304" pitchFamily="18" charset="0"/>
              </a:rPr>
              <a:t>сервиса «Виртуальный кабинет читателя»                                                                           </a:t>
            </a:r>
            <a:r>
              <a:rPr lang="ru-RU" sz="1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                    19-22</a:t>
            </a:r>
          </a:p>
          <a:p>
            <a:r>
              <a:rPr lang="ru-RU" sz="1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5. Функционал </a:t>
            </a:r>
            <a:r>
              <a:rPr lang="ru-RU" sz="1400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подсистемы «Статистика и отчеты»                                                                                                             23-27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6. Внешний отчет «Рапорт по библиотеки» для руководящего звена на текущий день                                                28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4753" y="4770201"/>
            <a:ext cx="3193751" cy="204317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9672" y="4653136"/>
            <a:ext cx="2479511" cy="216229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44" y="2796305"/>
            <a:ext cx="2980289" cy="235116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2794280"/>
            <a:ext cx="2880320" cy="235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20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Прямоугольник 12"/>
          <p:cNvSpPr>
            <a:spLocks noChangeArrowheads="1"/>
          </p:cNvSpPr>
          <p:nvPr/>
        </p:nvSpPr>
        <p:spPr bwMode="auto">
          <a:xfrm>
            <a:off x="1439652" y="382602"/>
            <a:ext cx="698477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 smtClean="0">
                <a:solidFill>
                  <a:schemeClr val="bg2">
                    <a:lumMod val="75000"/>
                  </a:schemeClr>
                </a:solidFill>
              </a:rPr>
              <a:t>Веб-доступ в Виртуальный </a:t>
            </a:r>
            <a:r>
              <a:rPr lang="ru-RU" altLang="ru-RU" sz="2200" b="1" dirty="0">
                <a:solidFill>
                  <a:schemeClr val="bg2">
                    <a:lumMod val="75000"/>
                  </a:schemeClr>
                </a:solidFill>
              </a:rPr>
              <a:t>кабинет </a:t>
            </a:r>
            <a:r>
              <a:rPr lang="ru-RU" altLang="ru-RU" sz="2200" b="1" dirty="0" smtClean="0">
                <a:solidFill>
                  <a:schemeClr val="bg2">
                    <a:lumMod val="75000"/>
                  </a:schemeClr>
                </a:solidFill>
              </a:rPr>
              <a:t>читателя </a:t>
            </a:r>
            <a:r>
              <a:rPr lang="ru-RU" altLang="ru-RU" sz="2200" b="1" dirty="0">
                <a:solidFill>
                  <a:schemeClr val="bg2">
                    <a:lumMod val="75000"/>
                  </a:schemeClr>
                </a:solidFill>
              </a:rPr>
              <a:t>1С:Линк 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052736"/>
            <a:ext cx="6768752" cy="410445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9" name="Рисунок 8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7" y="5157192"/>
            <a:ext cx="8064895" cy="151216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Дуга 9"/>
          <p:cNvSpPr/>
          <p:nvPr/>
        </p:nvSpPr>
        <p:spPr>
          <a:xfrm rot="16359733">
            <a:off x="1249777" y="4736557"/>
            <a:ext cx="2367151" cy="1951566"/>
          </a:xfrm>
          <a:prstGeom prst="arc">
            <a:avLst>
              <a:gd name="adj1" fmla="val 16512322"/>
              <a:gd name="adj2" fmla="val 4816718"/>
            </a:avLst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ln w="19050">
                <a:solidFill>
                  <a:schemeClr val="tx1"/>
                </a:solidFill>
              </a:ln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1763688" y="4437112"/>
            <a:ext cx="3816424" cy="11521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6" descr="1C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60" y="298007"/>
            <a:ext cx="12207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7347" y="5269131"/>
            <a:ext cx="864095" cy="8864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408730" y="6361583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20</a:t>
            </a:r>
            <a:endParaRPr lang="ru-RU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73748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Прямоугольник 8"/>
          <p:cNvSpPr>
            <a:spLocks noChangeArrowheads="1"/>
          </p:cNvSpPr>
          <p:nvPr/>
        </p:nvSpPr>
        <p:spPr bwMode="auto">
          <a:xfrm>
            <a:off x="514350" y="4643438"/>
            <a:ext cx="7759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19461" name="Рисунок 1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683"/>
          <a:stretch>
            <a:fillRect/>
          </a:stretch>
        </p:blipFill>
        <p:spPr bwMode="auto">
          <a:xfrm>
            <a:off x="1115616" y="908720"/>
            <a:ext cx="6801933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772816"/>
            <a:ext cx="5573165" cy="316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1601788" y="4941168"/>
            <a:ext cx="680193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5066873"/>
            <a:ext cx="7720153" cy="153047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Дуга 12"/>
          <p:cNvSpPr/>
          <p:nvPr/>
        </p:nvSpPr>
        <p:spPr>
          <a:xfrm rot="16623413">
            <a:off x="1692405" y="4627528"/>
            <a:ext cx="1568357" cy="1997057"/>
          </a:xfrm>
          <a:prstGeom prst="arc">
            <a:avLst>
              <a:gd name="adj1" fmla="val 16512322"/>
              <a:gd name="adj2" fmla="val 4816718"/>
            </a:avLst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ln w="19050">
                <a:solidFill>
                  <a:schemeClr val="tx1"/>
                </a:solidFill>
              </a:ln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3638912" y="5445224"/>
            <a:ext cx="1134743" cy="7200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900113" y="332657"/>
            <a:ext cx="8064375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Веб-доступ в 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1С:Библиотека ПРОФ через 1С:Линк </a:t>
            </a:r>
            <a:endParaRPr lang="ru-RU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6" name="Picture 6" descr="1C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25742"/>
            <a:ext cx="12207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0795" y="5297036"/>
            <a:ext cx="864095" cy="8864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8201269" y="6340678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21</a:t>
            </a:r>
            <a:endParaRPr lang="ru-RU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13080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Рисунок 1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357090"/>
            <a:ext cx="7056785" cy="5101421"/>
          </a:xfrm>
          <a:prstGeom prst="rect">
            <a:avLst/>
          </a:prstGeom>
          <a:solidFill>
            <a:schemeClr val="tx1"/>
          </a:solidFill>
          <a:extLst/>
        </p:spPr>
      </p:pic>
      <p:sp>
        <p:nvSpPr>
          <p:cNvPr id="17" name="Дуга 16"/>
          <p:cNvSpPr/>
          <p:nvPr/>
        </p:nvSpPr>
        <p:spPr>
          <a:xfrm>
            <a:off x="7164288" y="5157192"/>
            <a:ext cx="648072" cy="288032"/>
          </a:xfrm>
          <a:prstGeom prst="arc">
            <a:avLst>
              <a:gd name="adj1" fmla="val 16200000"/>
              <a:gd name="adj2" fmla="val 1479427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8" name="Дуга 17"/>
          <p:cNvSpPr/>
          <p:nvPr/>
        </p:nvSpPr>
        <p:spPr>
          <a:xfrm rot="21438535">
            <a:off x="2120756" y="2652634"/>
            <a:ext cx="6187666" cy="3086100"/>
          </a:xfrm>
          <a:prstGeom prst="arc">
            <a:avLst>
              <a:gd name="adj1" fmla="val 9389744"/>
              <a:gd name="adj2" fmla="val 1407998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anchor="ctr">
            <a:noAutofit/>
          </a:bodyPr>
          <a:lstStyle/>
          <a:p>
            <a:endParaRPr lang="ru-RU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ru-RU" alt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 bwMode="auto">
          <a:xfrm>
            <a:off x="1619671" y="489139"/>
            <a:ext cx="6408713" cy="79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chemeClr val="bg2">
                    <a:lumMod val="75000"/>
                  </a:schemeClr>
                </a:solidFill>
              </a:rPr>
              <a:t>Оформление заказа через веб-доступ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chemeClr val="bg2">
                    <a:lumMod val="75000"/>
                  </a:schemeClr>
                </a:solidFill>
              </a:rPr>
              <a:t>в виртуальном кабинете читателя</a:t>
            </a:r>
            <a:endParaRPr lang="ru-RU" altLang="ru-RU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 rot="10800000">
            <a:off x="827584" y="5589240"/>
            <a:ext cx="1792996" cy="496570"/>
          </a:xfrm>
          <a:prstGeom prst="wedgeRoundRectCallout">
            <a:avLst>
              <a:gd name="adj1" fmla="val -55966"/>
              <a:gd name="adj2" fmla="val 93807"/>
              <a:gd name="adj3" fmla="val 16667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TextBox 12"/>
          <p:cNvSpPr txBox="1">
            <a:spLocks noChangeArrowheads="1"/>
          </p:cNvSpPr>
          <p:nvPr/>
        </p:nvSpPr>
        <p:spPr bwMode="auto">
          <a:xfrm>
            <a:off x="899592" y="5621178"/>
            <a:ext cx="1656184" cy="40011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Дважды щелкнуть мышью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выделенной строке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2276872"/>
            <a:ext cx="1440160" cy="14401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763688" y="2492896"/>
            <a:ext cx="576064" cy="13563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6" descr="1C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198" y="533991"/>
            <a:ext cx="12207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3" y="5438328"/>
            <a:ext cx="864095" cy="8864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8390152" y="6381328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22</a:t>
            </a:r>
            <a:endParaRPr lang="ru-RU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44386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794" y="1700808"/>
            <a:ext cx="952500" cy="914400"/>
          </a:xfrm>
          <a:prstGeom prst="rect">
            <a:avLst/>
          </a:prstGeom>
        </p:spPr>
      </p:pic>
      <p:pic>
        <p:nvPicPr>
          <p:cNvPr id="3" name="Picture 6" descr="1C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398" y="618738"/>
            <a:ext cx="12207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4450" y="5373216"/>
            <a:ext cx="864095" cy="8864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1974" y="926901"/>
            <a:ext cx="705678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Подсистема «Статистика и отчеты» позволяет;</a:t>
            </a:r>
          </a:p>
          <a:p>
            <a:pPr defTabSz="273050"/>
            <a:r>
              <a:rPr lang="ru-RU" sz="1400" dirty="0">
                <a:solidFill>
                  <a:schemeClr val="bg1"/>
                </a:solidFill>
              </a:rPr>
              <a:t>•	формировать учебные планы по дисциплинам;</a:t>
            </a:r>
          </a:p>
          <a:p>
            <a:pPr defTabSz="273050"/>
            <a:r>
              <a:rPr lang="ru-RU" sz="1400" dirty="0">
                <a:solidFill>
                  <a:schemeClr val="bg1"/>
                </a:solidFill>
              </a:rPr>
              <a:t>•	формировать отчет «История книговыдачи», который позволяет по каждому изданию посмотреть даты выдачи, возврата или утери в разрезе инв.(инд.) номеров изданий и читателей;</a:t>
            </a:r>
          </a:p>
          <a:p>
            <a:pPr defTabSz="273050"/>
            <a:r>
              <a:rPr lang="ru-RU" sz="1400" dirty="0">
                <a:solidFill>
                  <a:schemeClr val="bg1"/>
                </a:solidFill>
              </a:rPr>
              <a:t>•	формировать отчет «Список должников»;</a:t>
            </a:r>
          </a:p>
          <a:p>
            <a:pPr defTabSz="273050"/>
            <a:r>
              <a:rPr lang="ru-RU" sz="1400" dirty="0">
                <a:solidFill>
                  <a:schemeClr val="bg1"/>
                </a:solidFill>
              </a:rPr>
              <a:t>•	формировать отчет «</a:t>
            </a:r>
            <a:r>
              <a:rPr lang="ru-RU" sz="1400" dirty="0" err="1">
                <a:solidFill>
                  <a:schemeClr val="bg1"/>
                </a:solidFill>
              </a:rPr>
              <a:t>Книгообеспеченность</a:t>
            </a:r>
            <a:r>
              <a:rPr lang="ru-RU" sz="1400" dirty="0">
                <a:solidFill>
                  <a:schemeClr val="bg1"/>
                </a:solidFill>
              </a:rPr>
              <a:t>» с информацией для оценки обеспеченностью книгами контингентов читателей библиотеки в разрезе учебных дисциплин.</a:t>
            </a:r>
          </a:p>
          <a:p>
            <a:r>
              <a:rPr lang="ru-RU" sz="1400" dirty="0">
                <a:solidFill>
                  <a:schemeClr val="bg1"/>
                </a:solidFill>
              </a:rPr>
              <a:t>В системе автоматически формируется ежедневный внешний отчет «Рапорт по библиотеке», который доступ для просмотра через веб-доступ руководящему звену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6" name="Picture 279" descr="IMG_210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479056"/>
            <a:ext cx="4895850" cy="3262312"/>
          </a:xfrm>
          <a:prstGeom prst="rect">
            <a:avLst/>
          </a:prstGeom>
          <a:noFill/>
          <a:ln w="38100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40474" y="6414119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2">
                    <a:lumMod val="75000"/>
                  </a:schemeClr>
                </a:solidFill>
              </a:rPr>
              <a:t>23</a:t>
            </a:r>
            <a:endParaRPr lang="ru-RU" sz="1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619672" y="298632"/>
            <a:ext cx="6264696" cy="65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Функционал подсистемы «Статистика и отчеты»</a:t>
            </a:r>
          </a:p>
        </p:txBody>
      </p:sp>
    </p:spTree>
    <p:extLst>
      <p:ext uri="{BB962C8B-B14F-4D97-AF65-F5344CB8AC3E}">
        <p14:creationId xmlns:p14="http://schemas.microsoft.com/office/powerpoint/2010/main" val="305979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Заголовок 1"/>
          <p:cNvSpPr txBox="1">
            <a:spLocks/>
          </p:cNvSpPr>
          <p:nvPr/>
        </p:nvSpPr>
        <p:spPr bwMode="auto">
          <a:xfrm>
            <a:off x="1691680" y="681684"/>
            <a:ext cx="6264696" cy="65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8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Формирование </a:t>
            </a:r>
            <a:r>
              <a:rPr lang="ru-RU" altLang="ru-RU" sz="1800" b="1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учебных планов по дисциплинам 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322" y="1423788"/>
            <a:ext cx="6629038" cy="4957540"/>
          </a:xfrm>
          <a:prstGeom prst="rect">
            <a:avLst/>
          </a:prstGeom>
        </p:spPr>
      </p:pic>
      <p:pic>
        <p:nvPicPr>
          <p:cNvPr id="9" name="Picture 6" descr="1C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207" y="681684"/>
            <a:ext cx="12207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5445224"/>
            <a:ext cx="864095" cy="8864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201269" y="6340678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24</a:t>
            </a:r>
            <a:endParaRPr lang="ru-RU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8091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Заголовок 1"/>
          <p:cNvSpPr txBox="1">
            <a:spLocks/>
          </p:cNvSpPr>
          <p:nvPr/>
        </p:nvSpPr>
        <p:spPr bwMode="auto">
          <a:xfrm>
            <a:off x="1115616" y="333028"/>
            <a:ext cx="691276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Формирование отчета История книговыдачи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в подсистеме «Статистика и отчеты»</a:t>
            </a:r>
            <a:endParaRPr lang="ru-RU" altLang="ru-RU" sz="2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357" y="980728"/>
            <a:ext cx="7144271" cy="5308754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2122947" y="2060848"/>
            <a:ext cx="1080901" cy="21602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307940" y="2851748"/>
            <a:ext cx="1791816" cy="33965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3059832" y="2276872"/>
            <a:ext cx="144016" cy="59644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6" descr="1C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963" y="314524"/>
            <a:ext cx="12207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7388" y="5403064"/>
            <a:ext cx="864095" cy="8864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449612" y="6381328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25</a:t>
            </a:r>
            <a:endParaRPr lang="ru-RU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302580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Заголовок 1"/>
          <p:cNvSpPr txBox="1">
            <a:spLocks/>
          </p:cNvSpPr>
          <p:nvPr/>
        </p:nvSpPr>
        <p:spPr bwMode="auto">
          <a:xfrm>
            <a:off x="1115616" y="477044"/>
            <a:ext cx="612068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Формирование отчета </a:t>
            </a:r>
            <a:r>
              <a:rPr lang="ru-RU" altLang="ru-RU" sz="18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Список должников</a:t>
            </a:r>
            <a:endParaRPr lang="ru-RU" altLang="ru-RU" sz="18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в подсистеме «Статистика и отчеты»</a:t>
            </a:r>
          </a:p>
        </p:txBody>
      </p:sp>
      <p:pic>
        <p:nvPicPr>
          <p:cNvPr id="14" name="Рисунок 13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120387"/>
            <a:ext cx="7346008" cy="5297959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2123728" y="3140968"/>
            <a:ext cx="1800200" cy="50405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6" descr="1C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198" y="404664"/>
            <a:ext cx="12207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64095" cy="8864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420743" y="6418346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26</a:t>
            </a:r>
            <a:endParaRPr lang="ru-RU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1790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Заголовок 1"/>
          <p:cNvSpPr txBox="1">
            <a:spLocks/>
          </p:cNvSpPr>
          <p:nvPr/>
        </p:nvSpPr>
        <p:spPr bwMode="auto">
          <a:xfrm>
            <a:off x="1187625" y="549052"/>
            <a:ext cx="6624736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Формирование отчета </a:t>
            </a:r>
            <a:r>
              <a:rPr lang="ru-RU" altLang="ru-RU" sz="1800" b="1" dirty="0" err="1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Книгообеспеченность</a:t>
            </a:r>
            <a:r>
              <a:rPr lang="ru-RU" altLang="ru-RU" sz="18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 в подсистеме «Статистика и отчеты»</a:t>
            </a:r>
            <a:endParaRPr lang="ru-RU" altLang="ru-RU" sz="18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254171"/>
            <a:ext cx="6696744" cy="5199165"/>
          </a:xfrm>
          <a:prstGeom prst="rect">
            <a:avLst/>
          </a:prstGeom>
        </p:spPr>
      </p:pic>
      <p:pic>
        <p:nvPicPr>
          <p:cNvPr id="8" name="Picture 6" descr="1C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73129"/>
            <a:ext cx="12207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6629" y="5454260"/>
            <a:ext cx="864095" cy="8864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384972" y="6340678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27</a:t>
            </a:r>
            <a:endParaRPr lang="ru-RU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13340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ru-RU" alt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 bwMode="auto">
          <a:xfrm>
            <a:off x="1691680" y="375746"/>
            <a:ext cx="6869707" cy="836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None/>
            </a:pPr>
            <a:r>
              <a:rPr lang="ru-RU" altLang="ru-RU" sz="2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Внешний отчет «Рапорт по библиотеке» для руководящего звена на текущий день</a:t>
            </a:r>
            <a:endParaRPr lang="ru-RU" altLang="ru-RU" sz="2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152"/>
          <a:stretch/>
        </p:blipFill>
        <p:spPr bwMode="auto">
          <a:xfrm>
            <a:off x="409252" y="1319584"/>
            <a:ext cx="7691140" cy="47737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6" descr="1C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252" y="504057"/>
            <a:ext cx="12207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9340" y="5373216"/>
            <a:ext cx="864095" cy="8864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377683" y="6381328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28</a:t>
            </a:r>
            <a:endParaRPr lang="ru-RU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34791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ru-RU" alt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6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1" y="5373216"/>
            <a:ext cx="864095" cy="8864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5750" y="1052736"/>
            <a:ext cx="6032500" cy="4521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27758" y="5877272"/>
            <a:ext cx="6040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Управление по информатизации КБГУ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6707823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Заголовок 1"/>
          <p:cNvSpPr txBox="1">
            <a:spLocks/>
          </p:cNvSpPr>
          <p:nvPr/>
        </p:nvSpPr>
        <p:spPr bwMode="auto">
          <a:xfrm>
            <a:off x="1331913" y="476151"/>
            <a:ext cx="70564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Функционал «1С:Библиотека»</a:t>
            </a:r>
            <a:endParaRPr lang="ru-RU" altLang="ru-RU" sz="2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для отдела комплектования, научной, </a:t>
            </a:r>
            <a:r>
              <a:rPr lang="ru-RU" altLang="ru-RU" sz="2000" b="1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технической обработки документов и организации </a:t>
            </a:r>
            <a:r>
              <a:rPr lang="ru-RU" altLang="ru-RU" sz="2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каталогов</a:t>
            </a:r>
            <a:endParaRPr lang="ru-RU" altLang="ru-RU" sz="2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 descr="F:\Foto\DSC00937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8024" y="1578001"/>
            <a:ext cx="3600400" cy="2211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F:\Foto\DSC00934.JPG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25829" y="3356992"/>
            <a:ext cx="2342515" cy="26955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1C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25" y="476151"/>
            <a:ext cx="12207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2152015"/>
            <a:ext cx="40324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defRPr/>
            </a:pPr>
            <a:r>
              <a:rPr lang="ru-RU" sz="1600" b="1" i="1" dirty="0">
                <a:solidFill>
                  <a:prstClr val="black"/>
                </a:solidFill>
                <a:cs typeface="Arial" charset="0"/>
              </a:rPr>
              <a:t>Сотрудники отдела «</a:t>
            </a:r>
            <a:r>
              <a:rPr lang="ru-RU" sz="1600" b="1" i="1" dirty="0" smtClean="0">
                <a:solidFill>
                  <a:prstClr val="black"/>
                </a:solidFill>
                <a:cs typeface="Arial" charset="0"/>
              </a:rPr>
              <a:t>Комплектования, научной, </a:t>
            </a:r>
            <a:r>
              <a:rPr lang="ru-RU" sz="1600" b="1" i="1" dirty="0">
                <a:solidFill>
                  <a:prstClr val="black"/>
                </a:solidFill>
                <a:cs typeface="Arial" charset="0"/>
              </a:rPr>
              <a:t>технической обработки документов и организации каталогов» имеют возможность:</a:t>
            </a:r>
          </a:p>
          <a:p>
            <a:pPr marL="342900" lvl="1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ru-RU" sz="1600" i="1" dirty="0">
                <a:solidFill>
                  <a:prstClr val="black"/>
                </a:solidFill>
                <a:cs typeface="Arial" charset="0"/>
              </a:rPr>
              <a:t>оформить </a:t>
            </a:r>
            <a:r>
              <a:rPr lang="ru-RU" sz="1600" i="1" dirty="0" smtClean="0">
                <a:solidFill>
                  <a:prstClr val="black"/>
                </a:solidFill>
                <a:cs typeface="Arial" charset="0"/>
              </a:rPr>
              <a:t>заявки на издания;</a:t>
            </a:r>
          </a:p>
          <a:p>
            <a:pPr marL="342900" lvl="1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ru-RU" sz="1600" i="1" dirty="0">
                <a:solidFill>
                  <a:prstClr val="black"/>
                </a:solidFill>
                <a:cs typeface="Arial" charset="0"/>
              </a:rPr>
              <a:t>о</a:t>
            </a:r>
            <a:r>
              <a:rPr lang="ru-RU" sz="1600" i="1" dirty="0" smtClean="0">
                <a:solidFill>
                  <a:prstClr val="black"/>
                </a:solidFill>
                <a:cs typeface="Arial" charset="0"/>
              </a:rPr>
              <a:t>формить заказ поставщику, поступление в фонд и выбытие из фонда;</a:t>
            </a:r>
            <a:endParaRPr lang="ru-RU" sz="1600" i="1" dirty="0">
              <a:solidFill>
                <a:prstClr val="black"/>
              </a:solidFill>
              <a:cs typeface="Arial" charset="0"/>
            </a:endParaRPr>
          </a:p>
          <a:p>
            <a:pPr marL="342900" lvl="1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ru-RU" sz="1600" i="1" dirty="0">
                <a:solidFill>
                  <a:prstClr val="black"/>
                </a:solidFill>
                <a:cs typeface="Arial" charset="0"/>
              </a:rPr>
              <a:t>д</a:t>
            </a:r>
            <a:r>
              <a:rPr lang="ru-RU" sz="1600" i="1" dirty="0" smtClean="0">
                <a:solidFill>
                  <a:prstClr val="black"/>
                </a:solidFill>
                <a:cs typeface="Arial" charset="0"/>
              </a:rPr>
              <a:t>обавить издание в </a:t>
            </a:r>
            <a:r>
              <a:rPr lang="ru-RU" sz="1600" i="1" dirty="0">
                <a:solidFill>
                  <a:prstClr val="black"/>
                </a:solidFill>
                <a:cs typeface="Arial" charset="0"/>
              </a:rPr>
              <a:t>электронный каталог</a:t>
            </a:r>
            <a:r>
              <a:rPr lang="ru-RU" sz="1600" i="1" dirty="0" smtClean="0">
                <a:solidFill>
                  <a:prstClr val="black"/>
                </a:solidFill>
                <a:cs typeface="Arial" charset="0"/>
              </a:rPr>
              <a:t>;</a:t>
            </a:r>
          </a:p>
          <a:p>
            <a:pPr marL="342900" lvl="1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ru-RU" sz="1600" i="1" dirty="0">
                <a:solidFill>
                  <a:prstClr val="black"/>
                </a:solidFill>
                <a:cs typeface="Arial" charset="0"/>
              </a:rPr>
              <a:t>в</a:t>
            </a:r>
            <a:r>
              <a:rPr lang="ru-RU" sz="1600" i="1" dirty="0" smtClean="0">
                <a:solidFill>
                  <a:prstClr val="black"/>
                </a:solidFill>
                <a:cs typeface="Arial" charset="0"/>
              </a:rPr>
              <a:t>ести Книгу суммарного учета;</a:t>
            </a:r>
          </a:p>
          <a:p>
            <a:pPr marL="342900" lvl="1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ru-RU" sz="1600" i="1" dirty="0">
                <a:solidFill>
                  <a:prstClr val="black"/>
                </a:solidFill>
                <a:cs typeface="Arial" charset="0"/>
              </a:rPr>
              <a:t>в</a:t>
            </a:r>
            <a:r>
              <a:rPr lang="ru-RU" sz="1600" i="1" dirty="0" smtClean="0">
                <a:solidFill>
                  <a:prstClr val="black"/>
                </a:solidFill>
                <a:cs typeface="Arial" charset="0"/>
              </a:rPr>
              <a:t>ести учет фонда библиотеки;</a:t>
            </a:r>
            <a:endParaRPr lang="ru-RU" sz="1600" i="1" dirty="0">
              <a:solidFill>
                <a:prstClr val="black"/>
              </a:solidFill>
              <a:cs typeface="Arial" charset="0"/>
            </a:endParaRPr>
          </a:p>
          <a:p>
            <a:pPr marL="342900" lvl="1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ru-RU" sz="1600" i="1" dirty="0">
                <a:solidFill>
                  <a:prstClr val="black"/>
                </a:solidFill>
                <a:cs typeface="Arial" charset="0"/>
              </a:rPr>
              <a:t>распечатать каталожную карточку и штрих-коды для книг.</a:t>
            </a:r>
          </a:p>
        </p:txBody>
      </p:sp>
      <p:pic>
        <p:nvPicPr>
          <p:cNvPr id="9" name="Picture 6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3611" y="5248236"/>
            <a:ext cx="864095" cy="8864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532439" y="6309320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2">
                    <a:lumMod val="75000"/>
                  </a:schemeClr>
                </a:solidFill>
              </a:rPr>
              <a:t>3</a:t>
            </a:r>
            <a:endParaRPr lang="ru-RU" sz="14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93192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1C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150" y="380653"/>
            <a:ext cx="12207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3" y="5494910"/>
            <a:ext cx="864095" cy="8864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788" y="1196753"/>
            <a:ext cx="1128614" cy="8640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47664" y="485378"/>
            <a:ext cx="741682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Каталогизация библиотечного фонда, формирование электронного каталога и тиражирование каталожных карточек </a:t>
            </a:r>
            <a:r>
              <a:rPr lang="ru-RU" sz="1200" dirty="0" smtClean="0">
                <a:solidFill>
                  <a:schemeClr val="bg1"/>
                </a:solidFill>
              </a:rPr>
              <a:t>и учет фонда производятся </a:t>
            </a:r>
            <a:r>
              <a:rPr lang="ru-RU" sz="1200" dirty="0">
                <a:solidFill>
                  <a:schemeClr val="bg1"/>
                </a:solidFill>
              </a:rPr>
              <a:t>в </a:t>
            </a:r>
            <a:r>
              <a:rPr lang="ru-RU" sz="1200" i="1" dirty="0" smtClean="0">
                <a:solidFill>
                  <a:schemeClr val="bg1"/>
                </a:solidFill>
              </a:rPr>
              <a:t>подсистемах</a:t>
            </a:r>
            <a:r>
              <a:rPr lang="ru-RU" sz="1200" dirty="0" smtClean="0">
                <a:solidFill>
                  <a:schemeClr val="bg1"/>
                </a:solidFill>
              </a:rPr>
              <a:t> </a:t>
            </a:r>
            <a:r>
              <a:rPr lang="ru-RU" sz="1200" dirty="0">
                <a:solidFill>
                  <a:schemeClr val="bg1"/>
                </a:solidFill>
              </a:rPr>
              <a:t>«Каталогизация и электронный каталог</a:t>
            </a:r>
            <a:r>
              <a:rPr lang="ru-RU" sz="1200" dirty="0" smtClean="0">
                <a:solidFill>
                  <a:schemeClr val="bg1"/>
                </a:solidFill>
              </a:rPr>
              <a:t>» и «Учет фонда», функционал которых позволяет:</a:t>
            </a:r>
            <a:endParaRPr lang="ru-RU" sz="1200" dirty="0">
              <a:solidFill>
                <a:schemeClr val="bg1"/>
              </a:solidFill>
            </a:endParaRPr>
          </a:p>
          <a:p>
            <a:pPr defTabSz="273050"/>
            <a:r>
              <a:rPr lang="ru-RU" sz="1200" dirty="0" smtClean="0">
                <a:solidFill>
                  <a:schemeClr val="bg1"/>
                </a:solidFill>
              </a:rPr>
              <a:t>•</a:t>
            </a:r>
            <a:r>
              <a:rPr lang="ru-RU" sz="1200" dirty="0">
                <a:solidFill>
                  <a:schemeClr val="bg1"/>
                </a:solidFill>
              </a:rPr>
              <a:t>	производить библиографическую обработку как новых, так и уже существующих в электронном каталоге объектов каталогизации любого типа и сложности с полноценной поддержкой российского коммуникативного формата RUSMARC;</a:t>
            </a:r>
          </a:p>
          <a:p>
            <a:pPr defTabSz="273050"/>
            <a:r>
              <a:rPr lang="ru-RU" sz="1200" dirty="0">
                <a:solidFill>
                  <a:schemeClr val="bg1"/>
                </a:solidFill>
              </a:rPr>
              <a:t>•	формировать 	электронный каталог информационной базы;</a:t>
            </a:r>
          </a:p>
          <a:p>
            <a:pPr defTabSz="273050"/>
            <a:r>
              <a:rPr lang="ru-RU" sz="1200" dirty="0">
                <a:solidFill>
                  <a:schemeClr val="bg1"/>
                </a:solidFill>
              </a:rPr>
              <a:t>•	производить 	в электронном каталоге поиск любых объектов каталогизации  по любым поисковым атрибутам с использованием гибкого и настраиваемого механизма отбора;</a:t>
            </a:r>
          </a:p>
          <a:p>
            <a:pPr defTabSz="273050"/>
            <a:r>
              <a:rPr lang="ru-RU" sz="1200" dirty="0">
                <a:solidFill>
                  <a:schemeClr val="bg1"/>
                </a:solidFill>
              </a:rPr>
              <a:t>•	формировать и тиражировать каталожные карточки в соответствии с принятыми стандартами, предоставляя пользователю гибкий механизм настроек;</a:t>
            </a:r>
          </a:p>
          <a:p>
            <a:pPr defTabSz="273050"/>
            <a:r>
              <a:rPr lang="ru-RU" sz="1200" dirty="0">
                <a:solidFill>
                  <a:schemeClr val="bg1"/>
                </a:solidFill>
              </a:rPr>
              <a:t>•	формировать книжный формуляр для всех выбранных записей на каждый экземпляр издания;</a:t>
            </a:r>
          </a:p>
          <a:p>
            <a:pPr defTabSz="273050"/>
            <a:r>
              <a:rPr lang="ru-RU" sz="1200" dirty="0">
                <a:solidFill>
                  <a:schemeClr val="bg1"/>
                </a:solidFill>
              </a:rPr>
              <a:t>•	распечатывать каталожные карточки и книжные формуляры;</a:t>
            </a:r>
          </a:p>
          <a:p>
            <a:pPr defTabSz="273050"/>
            <a:r>
              <a:rPr lang="ru-RU" sz="1200" dirty="0">
                <a:solidFill>
                  <a:schemeClr val="bg1"/>
                </a:solidFill>
              </a:rPr>
              <a:t>•	</a:t>
            </a:r>
            <a:r>
              <a:rPr lang="ru-RU" sz="1200" dirty="0" smtClean="0">
                <a:solidFill>
                  <a:schemeClr val="bg1"/>
                </a:solidFill>
              </a:rPr>
              <a:t>присоединять </a:t>
            </a:r>
            <a:r>
              <a:rPr lang="ru-RU" sz="1200" dirty="0">
                <a:solidFill>
                  <a:schemeClr val="bg1"/>
                </a:solidFill>
              </a:rPr>
              <a:t>к любой библиографической записи несколько файлов различных документов в электронном </a:t>
            </a:r>
            <a:r>
              <a:rPr lang="ru-RU" sz="1200" dirty="0" smtClean="0">
                <a:solidFill>
                  <a:schemeClr val="bg1"/>
                </a:solidFill>
              </a:rPr>
              <a:t>формате;</a:t>
            </a:r>
          </a:p>
          <a:p>
            <a:pPr defTabSz="273050"/>
            <a:r>
              <a:rPr lang="ru-RU" sz="1200" dirty="0">
                <a:solidFill>
                  <a:schemeClr val="bg1"/>
                </a:solidFill>
              </a:rPr>
              <a:t>•	поступление, перемещение и выбытие литературы;</a:t>
            </a:r>
          </a:p>
          <a:p>
            <a:pPr defTabSz="273050"/>
            <a:r>
              <a:rPr lang="ru-RU" sz="1200" dirty="0">
                <a:solidFill>
                  <a:schemeClr val="bg1"/>
                </a:solidFill>
              </a:rPr>
              <a:t>•	автоматическое формирование книги суммарного учета</a:t>
            </a:r>
            <a:r>
              <a:rPr lang="ru-RU" sz="1200" dirty="0" smtClean="0">
                <a:solidFill>
                  <a:schemeClr val="bg1"/>
                </a:solidFill>
              </a:rPr>
              <a:t>.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861048"/>
            <a:ext cx="7863840" cy="2952328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322389"/>
            <a:ext cx="1081882" cy="9205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8424" y="6381328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2">
                    <a:lumMod val="75000"/>
                  </a:schemeClr>
                </a:solidFill>
              </a:rPr>
              <a:t>4</a:t>
            </a:r>
            <a:endParaRPr lang="ru-RU" sz="14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79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Заголовок 2"/>
          <p:cNvSpPr txBox="1">
            <a:spLocks/>
          </p:cNvSpPr>
          <p:nvPr/>
        </p:nvSpPr>
        <p:spPr bwMode="auto">
          <a:xfrm>
            <a:off x="755650" y="115888"/>
            <a:ext cx="600075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000" b="1"/>
          </a:p>
        </p:txBody>
      </p:sp>
      <p:sp>
        <p:nvSpPr>
          <p:cNvPr id="13316" name="Заголовок 1"/>
          <p:cNvSpPr txBox="1">
            <a:spLocks/>
          </p:cNvSpPr>
          <p:nvPr/>
        </p:nvSpPr>
        <p:spPr bwMode="auto">
          <a:xfrm>
            <a:off x="1547664" y="292592"/>
            <a:ext cx="6624736" cy="544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Подсистема «Каталогизация и сводный электронный каталог»</a:t>
            </a:r>
            <a:endParaRPr lang="ru-RU" altLang="ru-RU" sz="2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Picture 6" descr="1C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876" y="292592"/>
            <a:ext cx="12207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5644" y="5542783"/>
            <a:ext cx="864095" cy="8864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150491"/>
            <a:ext cx="7776864" cy="4488435"/>
          </a:xfrm>
          <a:prstGeom prst="rect">
            <a:avLst/>
          </a:prstGeom>
        </p:spPr>
      </p:pic>
      <p:sp>
        <p:nvSpPr>
          <p:cNvPr id="15" name="Скругленная прямоугольная выноска 14"/>
          <p:cNvSpPr/>
          <p:nvPr/>
        </p:nvSpPr>
        <p:spPr>
          <a:xfrm>
            <a:off x="4272699" y="3803273"/>
            <a:ext cx="1819853" cy="345807"/>
          </a:xfrm>
          <a:prstGeom prst="wedgeRoundRectCallout">
            <a:avLst>
              <a:gd name="adj1" fmla="val -59455"/>
              <a:gd name="adj2" fmla="val 126860"/>
              <a:gd name="adj3" fmla="val 16667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/>
            <a:r>
              <a:rPr lang="ru-RU" altLang="ru-RU" sz="10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Щелкнуть </a:t>
            </a:r>
            <a:r>
              <a:rPr lang="ru-RU" altLang="ru-RU" sz="10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мышью</a:t>
            </a:r>
            <a:r>
              <a:rPr lang="ru-RU" altLang="ru-RU" sz="10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по строке</a:t>
            </a:r>
            <a:endParaRPr lang="ru-RU" altLang="ru-RU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9" name="Дуга 18"/>
          <p:cNvSpPr/>
          <p:nvPr/>
        </p:nvSpPr>
        <p:spPr>
          <a:xfrm rot="5223566">
            <a:off x="6248777" y="2731263"/>
            <a:ext cx="2609181" cy="1654598"/>
          </a:xfrm>
          <a:prstGeom prst="arc">
            <a:avLst>
              <a:gd name="adj1" fmla="val 122351"/>
              <a:gd name="adj2" fmla="val 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>
            <a:stCxn id="15" idx="3"/>
          </p:cNvCxnSpPr>
          <p:nvPr/>
        </p:nvCxnSpPr>
        <p:spPr>
          <a:xfrm flipV="1">
            <a:off x="6092552" y="3933056"/>
            <a:ext cx="648072" cy="4312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244408" y="6462008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2">
                    <a:lumMod val="75000"/>
                  </a:schemeClr>
                </a:solidFill>
              </a:rPr>
              <a:t>5</a:t>
            </a:r>
            <a:endParaRPr lang="ru-RU" sz="14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48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Заголовок 2"/>
          <p:cNvSpPr txBox="1">
            <a:spLocks/>
          </p:cNvSpPr>
          <p:nvPr/>
        </p:nvSpPr>
        <p:spPr bwMode="auto">
          <a:xfrm>
            <a:off x="755650" y="115888"/>
            <a:ext cx="600075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000" b="1"/>
          </a:p>
        </p:txBody>
      </p:sp>
      <p:sp>
        <p:nvSpPr>
          <p:cNvPr id="13316" name="Заголовок 1"/>
          <p:cNvSpPr txBox="1">
            <a:spLocks/>
          </p:cNvSpPr>
          <p:nvPr/>
        </p:nvSpPr>
        <p:spPr bwMode="auto">
          <a:xfrm>
            <a:off x="1547664" y="292592"/>
            <a:ext cx="6624736" cy="544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Подсистема «Электронная библиотека»</a:t>
            </a:r>
            <a:endParaRPr lang="ru-RU" altLang="ru-RU" sz="2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50" y="978530"/>
            <a:ext cx="7238889" cy="5400600"/>
          </a:xfrm>
          <a:prstGeom prst="rect">
            <a:avLst/>
          </a:prstGeom>
        </p:spPr>
      </p:pic>
      <p:sp>
        <p:nvSpPr>
          <p:cNvPr id="3" name="Дуга 2"/>
          <p:cNvSpPr/>
          <p:nvPr/>
        </p:nvSpPr>
        <p:spPr>
          <a:xfrm rot="5223566">
            <a:off x="5960745" y="2578863"/>
            <a:ext cx="2609181" cy="1654598"/>
          </a:xfrm>
          <a:prstGeom prst="arc">
            <a:avLst>
              <a:gd name="adj1" fmla="val 122351"/>
              <a:gd name="adj2" fmla="val 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4120299" y="2924944"/>
            <a:ext cx="1819853" cy="345807"/>
          </a:xfrm>
          <a:prstGeom prst="wedgeRoundRectCallout">
            <a:avLst>
              <a:gd name="adj1" fmla="val -59455"/>
              <a:gd name="adj2" fmla="val 126860"/>
              <a:gd name="adj3" fmla="val 16667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/>
            <a:r>
              <a:rPr lang="ru-RU" altLang="ru-RU" sz="10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Щелкнуть </a:t>
            </a:r>
            <a:r>
              <a:rPr lang="ru-RU" altLang="ru-RU" sz="10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мышью</a:t>
            </a:r>
            <a:r>
              <a:rPr lang="ru-RU" altLang="ru-RU" sz="10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по строке</a:t>
            </a:r>
            <a:endParaRPr lang="ru-RU" altLang="ru-RU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6012160" y="3501008"/>
            <a:ext cx="57606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3177840" y="3576755"/>
            <a:ext cx="674080" cy="194047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400092" y="5491612"/>
            <a:ext cx="1944216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6" descr="1C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876" y="289236"/>
            <a:ext cx="12207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8470" y="5460587"/>
            <a:ext cx="864095" cy="8864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8192485" y="6379130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2">
                    <a:lumMod val="75000"/>
                  </a:schemeClr>
                </a:solidFill>
              </a:rPr>
              <a:t>6</a:t>
            </a:r>
            <a:endParaRPr lang="ru-RU" sz="14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32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Заголовок 2"/>
          <p:cNvSpPr txBox="1">
            <a:spLocks/>
          </p:cNvSpPr>
          <p:nvPr/>
        </p:nvSpPr>
        <p:spPr bwMode="auto">
          <a:xfrm>
            <a:off x="755650" y="115888"/>
            <a:ext cx="600075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000" b="1"/>
          </a:p>
        </p:txBody>
      </p:sp>
      <p:sp>
        <p:nvSpPr>
          <p:cNvPr id="13316" name="Заголовок 1"/>
          <p:cNvSpPr txBox="1">
            <a:spLocks/>
          </p:cNvSpPr>
          <p:nvPr/>
        </p:nvSpPr>
        <p:spPr bwMode="auto">
          <a:xfrm>
            <a:off x="1404938" y="620688"/>
            <a:ext cx="6767462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Работа с фондом библиотеки в подсистеме «Учет фонда»</a:t>
            </a:r>
            <a:endParaRPr lang="ru-RU" altLang="ru-RU" sz="2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3"/>
          <a:stretch>
            <a:fillRect/>
          </a:stretch>
        </p:blipFill>
        <p:spPr>
          <a:xfrm>
            <a:off x="899592" y="1321203"/>
            <a:ext cx="7272808" cy="4484062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>
          <a:xfrm>
            <a:off x="2339752" y="2420888"/>
            <a:ext cx="1224136" cy="21602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99592" y="2780928"/>
            <a:ext cx="936104" cy="21602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1769247" y="2576950"/>
            <a:ext cx="636953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Дуга 23"/>
          <p:cNvSpPr/>
          <p:nvPr/>
        </p:nvSpPr>
        <p:spPr>
          <a:xfrm rot="21358412">
            <a:off x="2665716" y="2449621"/>
            <a:ext cx="5036703" cy="3308488"/>
          </a:xfrm>
          <a:prstGeom prst="arc">
            <a:avLst>
              <a:gd name="adj1" fmla="val 122351"/>
              <a:gd name="adj2" fmla="val 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3474705" y="2559686"/>
            <a:ext cx="443498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6" descr="1C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198" y="495095"/>
            <a:ext cx="12207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5379382"/>
            <a:ext cx="864095" cy="8864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8351938" y="6300581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2">
                    <a:lumMod val="50000"/>
                  </a:schemeClr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34536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Заголовок 2"/>
          <p:cNvSpPr txBox="1">
            <a:spLocks/>
          </p:cNvSpPr>
          <p:nvPr/>
        </p:nvSpPr>
        <p:spPr bwMode="auto">
          <a:xfrm>
            <a:off x="755650" y="115888"/>
            <a:ext cx="600075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000" b="1"/>
          </a:p>
        </p:txBody>
      </p:sp>
      <p:sp>
        <p:nvSpPr>
          <p:cNvPr id="13316" name="Заголовок 1"/>
          <p:cNvSpPr txBox="1">
            <a:spLocks/>
          </p:cNvSpPr>
          <p:nvPr/>
        </p:nvSpPr>
        <p:spPr bwMode="auto">
          <a:xfrm>
            <a:off x="1259632" y="332185"/>
            <a:ext cx="7272734" cy="72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Оформление поступления литературы в фонд библиотеки в подсистеме «Учет фонда»</a:t>
            </a:r>
            <a:endParaRPr lang="ru-RU" altLang="ru-RU" sz="2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052339"/>
            <a:ext cx="7508241" cy="4896941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683568" y="1772816"/>
            <a:ext cx="936104" cy="21602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123728" y="3645024"/>
            <a:ext cx="5832648" cy="14401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123728" y="5085184"/>
            <a:ext cx="5832648" cy="14401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3818327" y="3717032"/>
            <a:ext cx="2337849" cy="13681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1547664" y="1868169"/>
            <a:ext cx="1584176" cy="184886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6" descr="1C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50" y="332185"/>
            <a:ext cx="12207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1809" y="5506071"/>
            <a:ext cx="864095" cy="8864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890123" y="630010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8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55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Заголовок 2"/>
          <p:cNvSpPr txBox="1">
            <a:spLocks/>
          </p:cNvSpPr>
          <p:nvPr/>
        </p:nvSpPr>
        <p:spPr bwMode="auto">
          <a:xfrm>
            <a:off x="755650" y="115888"/>
            <a:ext cx="600075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000" b="1"/>
          </a:p>
        </p:txBody>
      </p:sp>
      <p:sp>
        <p:nvSpPr>
          <p:cNvPr id="13316" name="Заголовок 1"/>
          <p:cNvSpPr txBox="1">
            <a:spLocks/>
          </p:cNvSpPr>
          <p:nvPr/>
        </p:nvSpPr>
        <p:spPr bwMode="auto">
          <a:xfrm>
            <a:off x="1619746" y="444085"/>
            <a:ext cx="7272734" cy="670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Оформление выбытия литературы из фонда библиотеки в подсистеме «Учет фонда»</a:t>
            </a:r>
            <a:endParaRPr lang="ru-RU" altLang="ru-RU" sz="2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3"/>
          <a:stretch>
            <a:fillRect/>
          </a:stretch>
        </p:blipFill>
        <p:spPr>
          <a:xfrm>
            <a:off x="669726" y="1315067"/>
            <a:ext cx="8396387" cy="4514311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>
          <a:xfrm>
            <a:off x="755576" y="2275313"/>
            <a:ext cx="864170" cy="14380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195736" y="5013176"/>
            <a:ext cx="6624736" cy="18002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195736" y="3428999"/>
            <a:ext cx="6624736" cy="22611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1540544" y="2393414"/>
            <a:ext cx="1304698" cy="11435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3275702" y="3537012"/>
            <a:ext cx="2304256" cy="15481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6" descr="1C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756" y="458783"/>
            <a:ext cx="12207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5782942"/>
            <a:ext cx="864095" cy="8864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360040" cy="289928"/>
          </a:xfrm>
        </p:spPr>
        <p:txBody>
          <a:bodyPr/>
          <a:lstStyle/>
          <a:p>
            <a:pPr>
              <a:defRPr/>
            </a:pPr>
            <a:fld id="{CE2688C2-26AE-4319-8463-A830B3F973A6}" type="slidenum">
              <a:rPr lang="ru-RU" altLang="ru-RU" sz="1400" b="1" smtClean="0"/>
              <a:pPr>
                <a:defRPr/>
              </a:pPr>
              <a:t>9</a:t>
            </a:fld>
            <a:endParaRPr lang="ru-RU" alt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58237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6254</TotalTime>
  <Words>614</Words>
  <Application>Microsoft Office PowerPoint</Application>
  <PresentationFormat>Экран (4:3)</PresentationFormat>
  <Paragraphs>152</Paragraphs>
  <Slides>29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Arial</vt:lpstr>
      <vt:lpstr>Calibri</vt:lpstr>
      <vt:lpstr>Century Gothic</vt:lpstr>
      <vt:lpstr>Times New Roman</vt:lpstr>
      <vt:lpstr>Wingdings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Иванова Оксана Юрьевна</dc:creator>
  <cp:lastModifiedBy>User</cp:lastModifiedBy>
  <cp:revision>418</cp:revision>
  <cp:lastPrinted>2019-04-04T06:34:14Z</cp:lastPrinted>
  <dcterms:created xsi:type="dcterms:W3CDTF">2016-08-09T11:21:39Z</dcterms:created>
  <dcterms:modified xsi:type="dcterms:W3CDTF">2019-05-29T10:37:29Z</dcterms:modified>
</cp:coreProperties>
</file>