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78" r:id="rId6"/>
    <p:sldId id="279" r:id="rId7"/>
    <p:sldId id="273" r:id="rId8"/>
    <p:sldId id="260" r:id="rId9"/>
    <p:sldId id="261" r:id="rId10"/>
    <p:sldId id="277" r:id="rId11"/>
    <p:sldId id="280" r:id="rId12"/>
    <p:sldId id="274" r:id="rId13"/>
    <p:sldId id="263" r:id="rId14"/>
    <p:sldId id="264" r:id="rId15"/>
    <p:sldId id="271" r:id="rId16"/>
    <p:sldId id="283" r:id="rId17"/>
    <p:sldId id="275" r:id="rId18"/>
    <p:sldId id="267" r:id="rId19"/>
    <p:sldId id="268" r:id="rId20"/>
    <p:sldId id="272" r:id="rId21"/>
    <p:sldId id="282" r:id="rId22"/>
    <p:sldId id="276" r:id="rId23"/>
    <p:sldId id="284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2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59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54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96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9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44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7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7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86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4B74-FF9E-49A2-9D7D-C0AD4282A090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73168-633F-4073-8124-D73EE0A80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31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opus.com/authid/detail.uri?authorId=6602574234" TargetMode="External"/><Relationship Id="rId3" Type="http://schemas.openxmlformats.org/officeDocument/2006/relationships/hyperlink" Target="https://www.scopus.com/authid/detail.uri?authorId=57142527700" TargetMode="External"/><Relationship Id="rId7" Type="http://schemas.openxmlformats.org/officeDocument/2006/relationships/hyperlink" Target="https://www.scopus.com/authid/detail.uri?authorId=6507691939" TargetMode="External"/><Relationship Id="rId2" Type="http://schemas.openxmlformats.org/officeDocument/2006/relationships/hyperlink" Target="https://www.scopus.com/authid/detail.uri?authorId=65070167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opus.com/authid/detail.uri?authorId=56251750200" TargetMode="External"/><Relationship Id="rId11" Type="http://schemas.openxmlformats.org/officeDocument/2006/relationships/hyperlink" Target="https://www.scopus.com/authid/detail.uri?authorId=8259667400" TargetMode="External"/><Relationship Id="rId5" Type="http://schemas.openxmlformats.org/officeDocument/2006/relationships/hyperlink" Target="https://www.scopus.com/authid/detail.uri?authorId=57142625100" TargetMode="External"/><Relationship Id="rId10" Type="http://schemas.openxmlformats.org/officeDocument/2006/relationships/hyperlink" Target="https://www.scopus.com/authid/detail.uri?authorId=57191668230" TargetMode="External"/><Relationship Id="rId4" Type="http://schemas.openxmlformats.org/officeDocument/2006/relationships/hyperlink" Target="https://www.scopus.com/authid/detail.uri?authorId=7006026505" TargetMode="External"/><Relationship Id="rId9" Type="http://schemas.openxmlformats.org/officeDocument/2006/relationships/hyperlink" Target="https://www.scopus.com/authid/detail.uri?authorId=6603556046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edena.ch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opus.com/authid/detail.uri?authorId=6602322077" TargetMode="External"/><Relationship Id="rId3" Type="http://schemas.openxmlformats.org/officeDocument/2006/relationships/hyperlink" Target="https://www.scopus.com/authid/detail.uri?authorId=7006026505" TargetMode="External"/><Relationship Id="rId7" Type="http://schemas.openxmlformats.org/officeDocument/2006/relationships/hyperlink" Target="https://www.scopus.com/authid/detail.uri?authorId=6603586313" TargetMode="External"/><Relationship Id="rId2" Type="http://schemas.openxmlformats.org/officeDocument/2006/relationships/hyperlink" Target="https://www.scopus.com/authid/detail.uri?authorId=65070167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opus.com/authid/detail.uri?authorId=56251750200" TargetMode="External"/><Relationship Id="rId5" Type="http://schemas.openxmlformats.org/officeDocument/2006/relationships/hyperlink" Target="https://www.scopus.com/authid/detail.uri?authorId=7006160489" TargetMode="External"/><Relationship Id="rId4" Type="http://schemas.openxmlformats.org/officeDocument/2006/relationships/hyperlink" Target="https://www.scopus.com/authid/detail.uri?authorId=5721424144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ytimg.com/vi/1gJ2A0U0Rn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44" y="158311"/>
            <a:ext cx="11368781" cy="63949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3200" y="2187179"/>
            <a:ext cx="8980868" cy="1983347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ru-RU" sz="5400" dirty="0" smtClean="0"/>
              <a:t>«Медицина </a:t>
            </a:r>
            <a:r>
              <a:rPr lang="ru-RU" sz="5400" dirty="0" smtClean="0"/>
              <a:t>будущего</a:t>
            </a:r>
            <a:r>
              <a:rPr lang="ru-RU" sz="5400" dirty="0" smtClean="0"/>
              <a:t>»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90080" y="8910638"/>
            <a:ext cx="5170100" cy="5822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1neof.ru/wp-content/uploads/2016/12/corning_day_glass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153" y="4231179"/>
            <a:ext cx="3651383" cy="21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38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896565"/>
              </p:ext>
            </p:extLst>
          </p:nvPr>
        </p:nvGraphicFramePr>
        <p:xfrm>
          <a:off x="1460817" y="1481070"/>
          <a:ext cx="9270365" cy="4559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7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5816">
                <a:tc>
                  <a:txBody>
                    <a:bodyPr/>
                    <a:lstStyle/>
                    <a:p>
                      <a:pPr marL="22644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Направления научных исследований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306">
                <a:tc>
                  <a:txBody>
                    <a:bodyPr/>
                    <a:lstStyle/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В </a:t>
                      </a:r>
                      <a:r>
                        <a:rPr lang="ru-RU" sz="2000" dirty="0" smtClean="0">
                          <a:effectLst/>
                        </a:rPr>
                        <a:t>2021-2023 годах:</a:t>
                      </a: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Препараты</a:t>
                      </a:r>
                      <a:r>
                        <a:rPr lang="ru-RU" sz="2000" baseline="0" dirty="0" smtClean="0">
                          <a:effectLst/>
                        </a:rPr>
                        <a:t> с непрямым антибактериальным эффектом в направленной репарации тканей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Молекулярно-биологические основы применения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аутологичных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биосовместимых полимерных материалов 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реконструктивной хирургии</a:t>
                      </a:r>
                    </a:p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0817" y="579396"/>
            <a:ext cx="927036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научных исследований консорциума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772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Опыт сотрудничества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Клинико-лабораторные исследования продуктов </a:t>
            </a:r>
            <a:r>
              <a:rPr lang="ru-RU" b="1" dirty="0" smtClean="0"/>
              <a:t>компании</a:t>
            </a:r>
            <a:r>
              <a:rPr lang="en-US" b="1" dirty="0" smtClean="0"/>
              <a:t> (</a:t>
            </a:r>
            <a:r>
              <a:rPr lang="en-US" b="1" dirty="0" err="1" smtClean="0"/>
              <a:t>BioRex</a:t>
            </a:r>
            <a:r>
              <a:rPr lang="en-US" b="1" dirty="0" smtClean="0"/>
              <a:t>)</a:t>
            </a: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Грант  </a:t>
            </a:r>
            <a:r>
              <a:rPr lang="ru-RU" b="1" dirty="0" smtClean="0"/>
              <a:t>УМНИК</a:t>
            </a:r>
            <a:endParaRPr lang="en-US" b="1" dirty="0"/>
          </a:p>
          <a:p>
            <a:pPr marL="0" indent="0" algn="ctr">
              <a:buNone/>
            </a:pPr>
            <a:r>
              <a:rPr lang="ru-RU" b="1" dirty="0"/>
              <a:t>Заявка на </a:t>
            </a:r>
            <a:r>
              <a:rPr lang="ru-RU" b="1" dirty="0" smtClean="0"/>
              <a:t>международный грант</a:t>
            </a: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Более </a:t>
            </a:r>
            <a:r>
              <a:rPr lang="ru-RU" b="1" dirty="0" smtClean="0"/>
              <a:t>30 </a:t>
            </a:r>
            <a:r>
              <a:rPr lang="ru-RU" b="1" dirty="0"/>
              <a:t>совместных статей</a:t>
            </a:r>
            <a:endParaRPr lang="en-US" b="1" dirty="0"/>
          </a:p>
          <a:p>
            <a:endParaRPr lang="ru-RU" dirty="0" smtClean="0"/>
          </a:p>
          <a:p>
            <a:r>
              <a:rPr lang="en-US" dirty="0" smtClean="0"/>
              <a:t>Effects </a:t>
            </a:r>
            <a:r>
              <a:rPr lang="en-US" dirty="0"/>
              <a:t>of </a:t>
            </a:r>
            <a:r>
              <a:rPr lang="en-US" dirty="0" err="1"/>
              <a:t>Standardised</a:t>
            </a:r>
            <a:r>
              <a:rPr lang="en-US" dirty="0"/>
              <a:t> Fermented Papaya Gel on Clinical Symptoms, Inflammatory Cytokines, and Nitric Oxide Metabolites in Patients with Chronic Periodontitis: An Open </a:t>
            </a:r>
            <a:r>
              <a:rPr lang="en-US" dirty="0" err="1"/>
              <a:t>Randomised</a:t>
            </a:r>
            <a:r>
              <a:rPr lang="en-US" dirty="0"/>
              <a:t> Clinical Study</a:t>
            </a:r>
          </a:p>
          <a:p>
            <a:r>
              <a:rPr lang="en-US" dirty="0" err="1">
                <a:hlinkClick r:id="rId2"/>
              </a:rPr>
              <a:t>Kharaeva</a:t>
            </a:r>
            <a:r>
              <a:rPr lang="en-US" dirty="0">
                <a:hlinkClick r:id="rId2"/>
              </a:rPr>
              <a:t>, Z.F.</a:t>
            </a:r>
            <a:r>
              <a:rPr lang="en-US" dirty="0"/>
              <a:t>, </a:t>
            </a:r>
            <a:r>
              <a:rPr lang="en-US" dirty="0" err="1">
                <a:hlinkClick r:id="rId3"/>
              </a:rPr>
              <a:t>Zhanimova</a:t>
            </a:r>
            <a:r>
              <a:rPr lang="en-US" dirty="0">
                <a:hlinkClick r:id="rId3"/>
              </a:rPr>
              <a:t>, L.R.</a:t>
            </a:r>
            <a:r>
              <a:rPr lang="en-US" dirty="0"/>
              <a:t>, </a:t>
            </a:r>
            <a:r>
              <a:rPr lang="en-US" dirty="0" err="1">
                <a:hlinkClick r:id="rId4"/>
              </a:rPr>
              <a:t>Mustafaev</a:t>
            </a:r>
            <a:r>
              <a:rPr lang="en-US" dirty="0">
                <a:hlinkClick r:id="rId4"/>
              </a:rPr>
              <a:t>, M.S.</a:t>
            </a:r>
            <a:r>
              <a:rPr lang="en-US" dirty="0"/>
              <a:t>, ...</a:t>
            </a:r>
            <a:r>
              <a:rPr lang="en-US" dirty="0" err="1">
                <a:hlinkClick r:id="rId5"/>
              </a:rPr>
              <a:t>Tiew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Siok</a:t>
            </a:r>
            <a:r>
              <a:rPr lang="en-US" dirty="0">
                <a:hlinkClick r:id="rId5"/>
              </a:rPr>
              <a:t> Tuan, R.</a:t>
            </a:r>
            <a:r>
              <a:rPr lang="en-US" dirty="0"/>
              <a:t>, </a:t>
            </a:r>
            <a:r>
              <a:rPr lang="en-US" dirty="0" err="1">
                <a:hlinkClick r:id="rId6"/>
              </a:rPr>
              <a:t>Korkina</a:t>
            </a:r>
            <a:r>
              <a:rPr lang="en-US" dirty="0">
                <a:hlinkClick r:id="rId6"/>
              </a:rPr>
              <a:t>, L.G.</a:t>
            </a:r>
            <a:endParaRPr lang="en-US" dirty="0"/>
          </a:p>
          <a:p>
            <a:r>
              <a:rPr lang="en-US" b="1" i="1" dirty="0"/>
              <a:t>Mediators of Inflammation</a:t>
            </a:r>
            <a:r>
              <a:rPr lang="en-US" dirty="0"/>
              <a:t>, 2016, 2016, </a:t>
            </a:r>
            <a:r>
              <a:rPr lang="en-US" dirty="0" smtClean="0"/>
              <a:t>9379840</a:t>
            </a:r>
          </a:p>
          <a:p>
            <a:r>
              <a:rPr lang="en-US" dirty="0"/>
              <a:t>Mucin adsorbed by E. coli can affect neutrophil activation in vitro</a:t>
            </a:r>
          </a:p>
          <a:p>
            <a:r>
              <a:rPr lang="en-US" dirty="0" err="1">
                <a:hlinkClick r:id="rId7"/>
              </a:rPr>
              <a:t>Mikhalchik</a:t>
            </a:r>
            <a:r>
              <a:rPr lang="en-US" dirty="0">
                <a:hlinkClick r:id="rId7"/>
              </a:rPr>
              <a:t>, E.</a:t>
            </a:r>
            <a:r>
              <a:rPr lang="en-US" dirty="0"/>
              <a:t>, </a:t>
            </a:r>
            <a:r>
              <a:rPr lang="en-US" dirty="0" err="1">
                <a:hlinkClick r:id="rId8"/>
              </a:rPr>
              <a:t>Balabushevich</a:t>
            </a:r>
            <a:r>
              <a:rPr lang="en-US" dirty="0">
                <a:hlinkClick r:id="rId8"/>
              </a:rPr>
              <a:t>, N.</a:t>
            </a:r>
            <a:r>
              <a:rPr lang="en-US" dirty="0"/>
              <a:t>, </a:t>
            </a:r>
            <a:r>
              <a:rPr lang="en-US" dirty="0" err="1">
                <a:hlinkClick r:id="rId9"/>
              </a:rPr>
              <a:t>Vakhrusheva</a:t>
            </a:r>
            <a:r>
              <a:rPr lang="en-US" dirty="0">
                <a:hlinkClick r:id="rId9"/>
              </a:rPr>
              <a:t>, T.</a:t>
            </a:r>
            <a:r>
              <a:rPr lang="en-US" dirty="0"/>
              <a:t>, ...</a:t>
            </a:r>
            <a:r>
              <a:rPr lang="en-US" dirty="0" err="1">
                <a:hlinkClick r:id="rId10"/>
              </a:rPr>
              <a:t>Bukato</a:t>
            </a:r>
            <a:r>
              <a:rPr lang="en-US" dirty="0">
                <a:hlinkClick r:id="rId10"/>
              </a:rPr>
              <a:t>, O.</a:t>
            </a:r>
            <a:r>
              <a:rPr lang="en-US" dirty="0"/>
              <a:t>, </a:t>
            </a:r>
            <a:r>
              <a:rPr lang="en-US" dirty="0" err="1">
                <a:hlinkClick r:id="rId11"/>
              </a:rPr>
              <a:t>Pobeguts</a:t>
            </a:r>
            <a:r>
              <a:rPr lang="en-US" dirty="0">
                <a:hlinkClick r:id="rId11"/>
              </a:rPr>
              <a:t>, O.</a:t>
            </a:r>
            <a:endParaRPr lang="en-US" dirty="0"/>
          </a:p>
          <a:p>
            <a:r>
              <a:rPr lang="en-US" b="1" i="1" dirty="0"/>
              <a:t>FEBS Open Bio</a:t>
            </a:r>
            <a:r>
              <a:rPr lang="en-US" dirty="0"/>
              <a:t>, 2020, 10(2), </a:t>
            </a:r>
            <a:r>
              <a:rPr lang="ru-RU" dirty="0"/>
              <a:t>стр. 180–196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52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6493"/>
              </p:ext>
            </p:extLst>
          </p:nvPr>
        </p:nvGraphicFramePr>
        <p:xfrm>
          <a:off x="592427" y="1519705"/>
          <a:ext cx="11101589" cy="4945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6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2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2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0463">
                <a:tc rowSpan="2">
                  <a:txBody>
                    <a:bodyPr/>
                    <a:lstStyle/>
                    <a:p>
                      <a:pPr marL="463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2255520" marR="2258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6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 первого и второго квартилей,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мероприятий (конференций, семинаров, симпозиумов и т.д.)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образовательных и (или) исследовательских программ, разработанных консорциумом (единиц)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реализуемых консорциумом научно-технических проектов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совместных заявок на гранты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средств, привлекаемых на исследования и разработки из внебюджетных источников (млн.руб)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27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836" y="682922"/>
            <a:ext cx="11160182" cy="800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ПОКАЗАТЕЛИ ДЕЯТЕЛЬНОСТИ КОНСОРЦИУМА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8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094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/>
              <a:t>ФГБУ “ГНЦ Институт иммунологии</a:t>
            </a:r>
            <a:r>
              <a:rPr lang="ru-RU" dirty="0" smtClean="0"/>
              <a:t>”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ФМБА России 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2150771"/>
            <a:ext cx="10515600" cy="4026191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/>
              <a:t>ведущее научно-медицинское учреждение страны в области иммунологии и аллергологии. </a:t>
            </a:r>
            <a:endParaRPr lang="ru-RU" dirty="0" smtClean="0"/>
          </a:p>
          <a:p>
            <a:r>
              <a:rPr lang="ru-RU" dirty="0" smtClean="0"/>
              <a:t>Исследования</a:t>
            </a:r>
            <a:r>
              <a:rPr lang="ru-RU" dirty="0"/>
              <a:t>, проводимые в Институте, направлены на создание инновационных продуктов, ориентированных на достижение стратегических национальных приоритетов России: развитие фундаментальной науки, образования, повышение качества жизни населения, обеспечение иммунной биобезопасности населения страны, достижение экономического роста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5115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83346"/>
            <a:ext cx="10515600" cy="4713667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dirty="0"/>
              <a:t>В состав Института входят научные и клинические подразделения. Это позволяет проводить весь комплекс научно-исследовательских работ – от фундаментальных исследований, доклинических и клинических исследований до внедрения разработок в практическое здравоохранение</a:t>
            </a:r>
            <a:r>
              <a:rPr lang="ru-RU" dirty="0" smtClean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dirty="0"/>
              <a:t>В Институте осуществляется широкий спектр фундаментальных и прикладных исследований по различным направлениям </a:t>
            </a:r>
            <a:r>
              <a:rPr lang="ru-RU" dirty="0" err="1"/>
              <a:t>иммунобиотехнологии</a:t>
            </a:r>
            <a:r>
              <a:rPr lang="ru-RU" dirty="0"/>
              <a:t>, </a:t>
            </a:r>
            <a:r>
              <a:rPr lang="ru-RU" dirty="0" err="1"/>
              <a:t>иммунофармакологии</a:t>
            </a:r>
            <a:r>
              <a:rPr lang="ru-RU" dirty="0"/>
              <a:t>, иммуногенетики, молекулярных механизмов иммунного ответа, </a:t>
            </a:r>
            <a:r>
              <a:rPr lang="ru-RU" dirty="0" err="1"/>
              <a:t>иммунокоррекции</a:t>
            </a:r>
            <a:r>
              <a:rPr lang="ru-RU" dirty="0"/>
              <a:t>, </a:t>
            </a:r>
            <a:r>
              <a:rPr lang="ru-RU" dirty="0" err="1"/>
              <a:t>иммуноэкологии</a:t>
            </a:r>
            <a:r>
              <a:rPr lang="ru-RU" dirty="0"/>
              <a:t>, </a:t>
            </a:r>
            <a:r>
              <a:rPr lang="ru-RU" dirty="0" err="1"/>
              <a:t>иммуноэпидемиологии</a:t>
            </a:r>
            <a:r>
              <a:rPr lang="ru-RU" dirty="0"/>
              <a:t>.</a:t>
            </a:r>
          </a:p>
        </p:txBody>
      </p:sp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/>
              <a:t>ФГБУ “ГНЦ Институт иммунологии</a:t>
            </a:r>
            <a:r>
              <a:rPr lang="ru-RU" dirty="0" smtClean="0"/>
              <a:t>”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ФМБА России </a:t>
            </a:r>
          </a:p>
        </p:txBody>
      </p:sp>
    </p:spTree>
    <p:extLst>
      <p:ext uri="{BB962C8B-B14F-4D97-AF65-F5344CB8AC3E}">
        <p14:creationId xmlns:p14="http://schemas.microsoft.com/office/powerpoint/2010/main" val="261189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85735"/>
              </p:ext>
            </p:extLst>
          </p:nvPr>
        </p:nvGraphicFramePr>
        <p:xfrm>
          <a:off x="1460817" y="1481070"/>
          <a:ext cx="9270365" cy="4018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7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0218">
                <a:tc>
                  <a:txBody>
                    <a:bodyPr/>
                    <a:lstStyle/>
                    <a:p>
                      <a:pPr marL="22644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Направления научных исследований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606">
                <a:tc>
                  <a:txBody>
                    <a:bodyPr/>
                    <a:lstStyle/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В </a:t>
                      </a:r>
                      <a:r>
                        <a:rPr lang="ru-RU" sz="2000" dirty="0" smtClean="0">
                          <a:effectLst/>
                        </a:rPr>
                        <a:t>2021-2023 годах:</a:t>
                      </a: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оценки риска развития осложнений   и полноты реабилитации пациентов с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инфекцией</a:t>
                      </a: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новых методов диагностики и лечения в сердечно-сосудистой, абдоминальной и торакальной хирургии и травматологии</a:t>
                      </a: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Молекулярно-биологические основы применения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аутологичных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биосовместимых полимерных материалов и реконструктивной хирургии</a:t>
                      </a:r>
                    </a:p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0817" y="579396"/>
            <a:ext cx="927036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научных исследований консорциума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62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 smtClean="0"/>
              <a:t>Опыт сотрудничества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Исследование препарата «</a:t>
            </a:r>
            <a:r>
              <a:rPr lang="ru-RU" dirty="0" err="1" smtClean="0"/>
              <a:t>Суперлимф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Совместные статьи (более 20 совместных статей)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Участие в организации и работе конференций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Совместное проведение методических семинаров по особенностям преподавания иммунологии у студентов ЛД, СТ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707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498061"/>
              </p:ext>
            </p:extLst>
          </p:nvPr>
        </p:nvGraphicFramePr>
        <p:xfrm>
          <a:off x="579545" y="1519705"/>
          <a:ext cx="11114472" cy="4945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5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0463">
                <a:tc rowSpan="2">
                  <a:txBody>
                    <a:bodyPr/>
                    <a:lstStyle/>
                    <a:p>
                      <a:pPr marL="463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2255520" marR="2258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6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 первого и второго квартилей,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мероприятий (конференций, семинаров, симпозиумов и т.д.)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образовательных и (или) исследовательских программ, разработанных консорциумом (единиц)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реализуемых консорциумом научно-технических проектов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совместных заявок на гранты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средств, привлекаемых на исследования и разработки из внебюджетных источников (млн.руб)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836" y="682922"/>
            <a:ext cx="11160182" cy="800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ПОКАЗАТЕЛИ ДЕЯТЕЛЬНОСТИ КОНСОРЦИУМА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2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147174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Федеральное </a:t>
            </a:r>
            <a:r>
              <a:rPr lang="ru-RU" sz="3200" b="1" dirty="0"/>
              <a:t>государственное бюджетное научное учреждение «Медико-генетический научный центр имени академика Н.П. Бочкова»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Основные направления научной работы ФГБНУ «МГНЦ» - это фундаментальные научные исследования по генетике человека и медицинской генетике, включая такие проблемы, как структурно-функциональный анализ генома человека на молекулярном, биохимическом, клеточном и организменном уровнях; распространение, </a:t>
            </a:r>
            <a:endParaRPr lang="ru-RU" dirty="0" smtClean="0"/>
          </a:p>
          <a:p>
            <a:r>
              <a:rPr lang="ru-RU" dirty="0" smtClean="0"/>
              <a:t>этиология </a:t>
            </a:r>
            <a:r>
              <a:rPr lang="ru-RU" dirty="0"/>
              <a:t>и патогенез наследственных болезней</a:t>
            </a:r>
            <a:r>
              <a:rPr lang="ru-RU" dirty="0" smtClean="0"/>
              <a:t>,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их диагностика, профилактика и лечение; </a:t>
            </a:r>
            <a:endParaRPr lang="ru-RU" dirty="0" smtClean="0"/>
          </a:p>
          <a:p>
            <a:r>
              <a:rPr lang="ru-RU" dirty="0" smtClean="0"/>
              <a:t>мутационный </a:t>
            </a:r>
            <a:r>
              <a:rPr lang="ru-RU" dirty="0"/>
              <a:t>процесс у человека, изменения генофонда популяций человека в связи с техногенными загрязнениями среды обитания.</a:t>
            </a:r>
          </a:p>
        </p:txBody>
      </p:sp>
    </p:spTree>
    <p:extLst>
      <p:ext uri="{BB962C8B-B14F-4D97-AF65-F5344CB8AC3E}">
        <p14:creationId xmlns:p14="http://schemas.microsoft.com/office/powerpoint/2010/main" val="2119769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 smtClean="0"/>
              <a:t>Медико-генетический научный центр сотрудничает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 </a:t>
            </a:r>
            <a:r>
              <a:rPr lang="ru-RU" dirty="0"/>
              <a:t>российскими и зарубежными институтами для проведения фундаментальных и прикладных исследований в сфере медицинской генетики и молекулярной биологии, а также в разработке и внедрении новых методов профилактики, диагностики и лечения наследственных заболеваний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Спектр научных интересов у сотрудников центра очень большой: генетика рака, нервно-мышечные заболевания, наследственных болезней обмена веществ, </a:t>
            </a:r>
            <a:r>
              <a:rPr lang="ru-RU" dirty="0" err="1"/>
              <a:t>муковисцидоз</a:t>
            </a:r>
            <a:r>
              <a:rPr lang="ru-RU" dirty="0"/>
              <a:t>, и многие другие. </a:t>
            </a:r>
            <a:endParaRPr lang="ru-RU" dirty="0" smtClean="0"/>
          </a:p>
          <a:p>
            <a:pPr algn="just"/>
            <a:r>
              <a:rPr lang="ru-RU" dirty="0" smtClean="0"/>
              <a:t>МГНЦ </a:t>
            </a:r>
            <a:r>
              <a:rPr lang="ru-RU" dirty="0"/>
              <a:t>установил успешные партнерские отношения с исследователями и врачами из ведущих академических учреждений, а также фармацевтических, биотехнологических, диагностических, геномных компаний.</a:t>
            </a:r>
          </a:p>
        </p:txBody>
      </p:sp>
    </p:spTree>
    <p:extLst>
      <p:ext uri="{BB962C8B-B14F-4D97-AF65-F5344CB8AC3E}">
        <p14:creationId xmlns:p14="http://schemas.microsoft.com/office/powerpoint/2010/main" val="372755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 smtClean="0"/>
              <a:t>Стратегический проект</a:t>
            </a:r>
            <a:br>
              <a:rPr lang="ru-RU" dirty="0" smtClean="0"/>
            </a:br>
            <a:r>
              <a:rPr lang="ru-RU" dirty="0" smtClean="0"/>
              <a:t> "Медицина будущего" направлен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31"/>
            <a:ext cx="10515600" cy="424513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ru-RU" i="1" dirty="0" smtClean="0"/>
              <a:t>на </a:t>
            </a:r>
            <a:r>
              <a:rPr lang="ru-RU" i="1" dirty="0"/>
              <a:t>повышение доступности высокотехнологичной медицинской помощи для населения КБР, </a:t>
            </a:r>
            <a:endParaRPr lang="ru-RU" i="1" dirty="0" smtClean="0"/>
          </a:p>
          <a:p>
            <a:r>
              <a:rPr lang="ru-RU" i="1" dirty="0" smtClean="0"/>
              <a:t>разработку </a:t>
            </a:r>
            <a:r>
              <a:rPr lang="ru-RU" i="1" dirty="0"/>
              <a:t>и внедрение новых технологий здоровье сбережения, направленных на адаптацию человека к горным условиям, </a:t>
            </a:r>
            <a:endParaRPr lang="ru-RU" i="1" dirty="0" smtClean="0"/>
          </a:p>
          <a:p>
            <a:r>
              <a:rPr lang="ru-RU" i="1" dirty="0" smtClean="0"/>
              <a:t>профилактику</a:t>
            </a:r>
            <a:r>
              <a:rPr lang="ru-RU" i="1" dirty="0"/>
              <a:t>, раннюю диагностику и лечение социально значимых заболеваний, </a:t>
            </a:r>
            <a:endParaRPr lang="ru-RU" i="1" dirty="0" smtClean="0"/>
          </a:p>
          <a:p>
            <a:r>
              <a:rPr lang="ru-RU" i="1" dirty="0" smtClean="0"/>
              <a:t>продление  </a:t>
            </a:r>
            <a:r>
              <a:rPr lang="ru-RU" i="1" dirty="0"/>
              <a:t>и повышение качества жизни человека, </a:t>
            </a:r>
            <a:endParaRPr lang="ru-RU" i="1" dirty="0" smtClean="0"/>
          </a:p>
          <a:p>
            <a:r>
              <a:rPr lang="ru-RU" i="1" dirty="0" smtClean="0"/>
              <a:t>подготовку </a:t>
            </a:r>
            <a:r>
              <a:rPr lang="ru-RU" i="1" dirty="0"/>
              <a:t>высококвалифицированных медицинских специалистов, владеющих этими технологиями. 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56687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38417"/>
              </p:ext>
            </p:extLst>
          </p:nvPr>
        </p:nvGraphicFramePr>
        <p:xfrm>
          <a:off x="1460817" y="1481070"/>
          <a:ext cx="9270365" cy="43448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7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0218">
                <a:tc>
                  <a:txBody>
                    <a:bodyPr/>
                    <a:lstStyle/>
                    <a:p>
                      <a:pPr marL="22644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Направления научных </a:t>
                      </a:r>
                      <a:r>
                        <a:rPr lang="ru-RU" sz="2000" dirty="0" smtClean="0">
                          <a:effectLst/>
                        </a:rPr>
                        <a:t>исследований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606">
                <a:tc>
                  <a:txBody>
                    <a:bodyPr/>
                    <a:lstStyle/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В </a:t>
                      </a:r>
                      <a:r>
                        <a:rPr lang="ru-RU" sz="2000" dirty="0" smtClean="0">
                          <a:effectLst/>
                        </a:rPr>
                        <a:t>2021-2023 годах:</a:t>
                      </a:r>
                    </a:p>
                    <a:p>
                      <a:pPr marL="35052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оценки риска развития осложнений   и полноты реабилитации пациентов с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инфекцией</a:t>
                      </a:r>
                    </a:p>
                    <a:p>
                      <a:pPr marL="35052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Оптимизация диагностики и методов лечения наследственных метаболических заболеваний</a:t>
                      </a:r>
                    </a:p>
                    <a:p>
                      <a:pPr marL="35052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Комплексное изучение состояния здоровья и профилактики факторов риска ХНИЗ различных групп населения КБР (клинико-эпидемиологические, популяционно-генетические, медико-социальные, социально-гигиенические аспекты)</a:t>
                      </a:r>
                    </a:p>
                    <a:p>
                      <a:pPr marL="35052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Инновационные методы диагностики и терапии онкологических заболеваний</a:t>
                      </a:r>
                    </a:p>
                    <a:p>
                      <a:pPr marL="35052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0817" y="579396"/>
            <a:ext cx="927036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научных исследований консорциума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24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 smtClean="0"/>
              <a:t>Опыт сотрудничества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Совместные статьи, участие в организации и работе конференций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Мамбетова</a:t>
            </a:r>
            <a:r>
              <a:rPr lang="ru-RU" dirty="0" smtClean="0"/>
              <a:t> </a:t>
            </a:r>
            <a:r>
              <a:rPr lang="ru-RU" dirty="0"/>
              <a:t>А.М., </a:t>
            </a:r>
            <a:r>
              <a:rPr lang="ru-RU" dirty="0" err="1"/>
              <a:t>Шабалова</a:t>
            </a:r>
            <a:r>
              <a:rPr lang="ru-RU" dirty="0"/>
              <a:t> .Н., </a:t>
            </a:r>
            <a:r>
              <a:rPr lang="ru-RU" dirty="0" err="1"/>
              <a:t>Инарокова</a:t>
            </a:r>
            <a:r>
              <a:rPr lang="ru-RU" dirty="0"/>
              <a:t> А.М., </a:t>
            </a:r>
            <a:r>
              <a:rPr lang="ru-RU" dirty="0" err="1"/>
              <a:t>Бижева</a:t>
            </a:r>
            <a:r>
              <a:rPr lang="ru-RU" dirty="0"/>
              <a:t> Д.В., </a:t>
            </a:r>
            <a:r>
              <a:rPr lang="ru-RU" dirty="0" err="1"/>
              <a:t>Цагова</a:t>
            </a:r>
            <a:r>
              <a:rPr lang="ru-RU" dirty="0"/>
              <a:t> Б. Р., </a:t>
            </a:r>
            <a:r>
              <a:rPr lang="ru-RU" dirty="0" err="1"/>
              <a:t>Жамборова</a:t>
            </a:r>
            <a:r>
              <a:rPr lang="ru-RU" dirty="0"/>
              <a:t> Ф.А.  Влияние дисплазии соединительной ткани на  течение, продукцию гормонов  и  цитокинов у детей с приобретенными заболеваниями почек в виде </a:t>
            </a:r>
            <a:r>
              <a:rPr lang="ru-RU" dirty="0" err="1"/>
              <a:t>гломерулонефрита</a:t>
            </a:r>
            <a:r>
              <a:rPr lang="ru-RU" dirty="0"/>
              <a:t>, </a:t>
            </a:r>
            <a:r>
              <a:rPr lang="ru-RU" dirty="0" err="1"/>
              <a:t>гемолитико</a:t>
            </a:r>
            <a:r>
              <a:rPr lang="ru-RU" dirty="0"/>
              <a:t>-уремического синдрома  и вторичного пиелонефрита. Журнал Педиатр, том 9 выпуск 6, СПБ. 2018 г. с. 13-20 </a:t>
            </a:r>
          </a:p>
          <a:p>
            <a:r>
              <a:rPr lang="ru-RU" u="sng" dirty="0" err="1" smtClean="0"/>
              <a:t>Аббакумова</a:t>
            </a:r>
            <a:r>
              <a:rPr lang="ru-RU" u="sng" dirty="0" smtClean="0"/>
              <a:t> </a:t>
            </a:r>
            <a:r>
              <a:rPr lang="ru-RU" u="sng" dirty="0"/>
              <a:t>Л.Н., Арсентьев В.Г., </a:t>
            </a:r>
            <a:r>
              <a:rPr lang="ru-RU" u="sng" dirty="0" err="1"/>
              <a:t>Кадурина</a:t>
            </a:r>
            <a:r>
              <a:rPr lang="ru-RU" u="sng" dirty="0"/>
              <a:t> Т.И., </a:t>
            </a:r>
            <a:r>
              <a:rPr lang="ru-RU" u="sng" dirty="0" err="1"/>
              <a:t>Копцева</a:t>
            </a:r>
            <a:r>
              <a:rPr lang="ru-RU" u="sng" dirty="0"/>
              <a:t> А.В., Краснова Е.Е., </a:t>
            </a:r>
            <a:r>
              <a:rPr lang="ru-RU" u="sng" dirty="0" err="1"/>
              <a:t>Мамбетова</a:t>
            </a:r>
            <a:r>
              <a:rPr lang="ru-RU" u="sng" dirty="0"/>
              <a:t> А.М., Нестеренко З.В., </a:t>
            </a:r>
            <a:r>
              <a:rPr lang="ru-RU" u="sng" dirty="0" err="1"/>
              <a:t>Чухловина</a:t>
            </a:r>
            <a:r>
              <a:rPr lang="ru-RU" u="sng" dirty="0"/>
              <a:t> М.Л.. </a:t>
            </a:r>
            <a:r>
              <a:rPr lang="ru-RU" dirty="0" err="1"/>
              <a:t>Полиорганные</a:t>
            </a:r>
            <a:r>
              <a:rPr lang="ru-RU" dirty="0"/>
              <a:t> нарушения при дисплазиях соединительной ткани у детей. Алгоритмы диагностики. Тактика ведения. Проект российских рекомендаций. </a:t>
            </a:r>
            <a:r>
              <a:rPr lang="ru-RU" u="sng" dirty="0"/>
              <a:t>Журнал Педиатр, СПБ, 2016 №4. с. 5-37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923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118022"/>
              </p:ext>
            </p:extLst>
          </p:nvPr>
        </p:nvGraphicFramePr>
        <p:xfrm>
          <a:off x="579545" y="1519705"/>
          <a:ext cx="11114472" cy="47007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5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164">
                <a:tc rowSpan="2">
                  <a:txBody>
                    <a:bodyPr/>
                    <a:lstStyle/>
                    <a:p>
                      <a:pPr marL="463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2255520" marR="2258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 первого и второго квартилей,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мероприятий (конференций, семинаров, симпозиумов и т.д.)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образовательных и (или) исследовательских программ, разработанных консорциумом (единиц)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реализуемых консорциумом научно-технических проектов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совместных заявок на гранты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средств, привлекаемых на исследования и разработки из внебюджетных источников (млн.руб)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836" y="682922"/>
            <a:ext cx="11160182" cy="800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ПОКАЗАТЕЛИ ДЕЯТЕЛЬНОСТИ КОНСОРЦИУМА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29555" y="6257059"/>
            <a:ext cx="6568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Подробная характеристика запланированных мероприятий прилагается на следующем слайде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862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283335"/>
            <a:ext cx="10515600" cy="140735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План </a:t>
            </a:r>
            <a:r>
              <a:rPr lang="ru-RU" sz="2400" b="1" dirty="0"/>
              <a:t>научных мероприятий </a:t>
            </a:r>
            <a:r>
              <a:rPr lang="ru-RU" sz="2400" b="1" dirty="0" smtClean="0"/>
              <a:t>совместно </a:t>
            </a:r>
            <a:r>
              <a:rPr lang="ru-RU" sz="2400" b="1" dirty="0"/>
              <a:t>с ФГБНУ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«</a:t>
            </a:r>
            <a:r>
              <a:rPr lang="ru-RU" sz="2400" b="1" dirty="0"/>
              <a:t>Медико-генетический научный центр имени академика Н.П. Бочкова» на 2021г.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465545"/>
              </p:ext>
            </p:extLst>
          </p:nvPr>
        </p:nvGraphicFramePr>
        <p:xfrm>
          <a:off x="838200" y="1825625"/>
          <a:ext cx="10515600" cy="466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8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конференции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ответственные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«Актуальные вопросы нарушений фосфорно-кальциевого обмена у детей и взрослых» - Северо-Кавказская научно-практическая конференция, совместно с ФГБНУ «Медико-генетический научный центр имени академика Н.П. Бочкова» РАМН, МЗ КБР и ООО «Центральная поликлиника»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Мамбетова А.М. (89054361190) - профессор кафедры ОВПиМР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Тхабисимова И.К. (89187211660) - и.о. зав. кафедрой ОВПиМР, доцент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И.Л. (89286917575) - старший преподаватель кафедры ОВПиМР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kafovpimr@kbsu.ru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86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«Современные генетические методы исследования в педиатрии» - Северо-Кавказская научно-практическая конференция, совместно с ФГБУН «ФИЦ питания и биотехнологии», ФГБНУ «Медико-генетический научный центр имени академика Н.П. Бочкова» РАМН, МЗ КБР и ООО «Центральная поликлиника»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Мамбетова А.М. (89054361190) - профессор кафедры ОВПиМР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Тхабисимова И.К. (89187211660) - и.о. зав. кафедрой ОВПиМР, доцент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kafovpimr@kbsu.ru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«Дефицит лизосомной кислой липазы у детей и взрослых» - Северо-Кавказская научно-практическая конференция, совместно с ФГБНУ «Медико-генетический научный центр имени академика Н.П. Бочкова» РАМН, МЗ КБР и ООО «Центральная поликлиника»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Мамбетова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А.М. (89054361190) - профессор кафедры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ОВПиМР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Тхабисимова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И.К. (89187211660) -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зав. кафедрой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ОВПиМР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доцент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И.Л. (89286917575) - старший преподаватель кафедры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ОВПиМР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4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kafovpimr@kbsu.ru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2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011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Научно-производственный концерн </a:t>
            </a:r>
            <a:r>
              <a:rPr lang="en-US" sz="4000" b="1" dirty="0" err="1" smtClean="0"/>
              <a:t>Medena</a:t>
            </a:r>
            <a:r>
              <a:rPr lang="en-US" sz="4000" b="1" dirty="0" smtClean="0"/>
              <a:t> </a:t>
            </a:r>
            <a:r>
              <a:rPr lang="ru-RU" sz="4000" b="1" dirty="0" smtClean="0"/>
              <a:t>(Швейцария)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37597" cy="472972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«</a:t>
            </a:r>
            <a:r>
              <a:rPr lang="ru-RU" i="1" dirty="0" smtClean="0"/>
              <a:t>С </a:t>
            </a:r>
            <a:r>
              <a:rPr lang="ru-RU" i="1" dirty="0"/>
              <a:t>момента нашего основания в Цюрихе в 1960-х годах, мы предлагаем гибкое и эффективное контрактное </a:t>
            </a:r>
            <a:r>
              <a:rPr lang="ru-RU" i="1" dirty="0" smtClean="0"/>
              <a:t>производство».</a:t>
            </a:r>
            <a:endParaRPr lang="en-US" i="1" dirty="0" smtClean="0"/>
          </a:p>
          <a:p>
            <a:pPr algn="just"/>
            <a:r>
              <a:rPr lang="ru-RU" i="1" dirty="0" smtClean="0"/>
              <a:t>«Сегодня </a:t>
            </a:r>
            <a:r>
              <a:rPr lang="ru-RU" i="1" dirty="0"/>
              <a:t>мы уже более 50 лет работаем в разработке, производстве и обработке первичных и вторичных форматов </a:t>
            </a:r>
            <a:r>
              <a:rPr lang="ru-RU" i="1" dirty="0" smtClean="0"/>
              <a:t>лекарственных  и косметических средств, </a:t>
            </a:r>
            <a:r>
              <a:rPr lang="ru-RU" i="1" dirty="0"/>
              <a:t>за это время мы разработали тысячи стандартных формулировок и запустили их с нашими клиентами по всему </a:t>
            </a:r>
            <a:r>
              <a:rPr lang="ru-RU" i="1" dirty="0" smtClean="0"/>
              <a:t>миру».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729721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en-US" dirty="0">
                <a:hlinkClick r:id="rId2"/>
              </a:rPr>
              <a:t>MEDENA AG</a:t>
            </a:r>
            <a:endParaRPr lang="ru-RU" dirty="0"/>
          </a:p>
        </p:txBody>
      </p:sp>
      <p:pic>
        <p:nvPicPr>
          <p:cNvPr id="2052" name="Picture 4" descr="http://www.medena.ch/wp-content/uploads/2019/01/Medena-LOGO-Subline2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535" y="5178722"/>
            <a:ext cx="1506827" cy="66295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s.123rf.com/450wm/kenggostudio/kenggostudio1602/kenggostudio160200021/53890680-view-of-interlaken-with-swiss-flag-switzerland.jpg?ver=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466" y="1825624"/>
            <a:ext cx="5143333" cy="318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06873" y="5344732"/>
            <a:ext cx="258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www. MEDENA </a:t>
            </a:r>
            <a:r>
              <a:rPr lang="en-US" dirty="0">
                <a:hlinkClick r:id="rId2"/>
              </a:rPr>
              <a:t>AG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25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2743"/>
            <a:ext cx="10515600" cy="3704219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- Разработка и производство медицинских изделий в соответствии с ISO 13485:2016</a:t>
            </a:r>
            <a:br>
              <a:rPr lang="ru-RU" i="1" dirty="0" smtClean="0"/>
            </a:br>
            <a:r>
              <a:rPr lang="ru-RU" i="1" dirty="0" smtClean="0"/>
              <a:t>- Сертифицированная система управления качеством в соответствии с ISO 9001:2015</a:t>
            </a:r>
          </a:p>
          <a:p>
            <a:pPr marL="0" indent="0" algn="just">
              <a:buNone/>
            </a:pPr>
            <a:r>
              <a:rPr lang="ru-RU" dirty="0" smtClean="0"/>
              <a:t>– </a:t>
            </a:r>
            <a:r>
              <a:rPr lang="ru-RU" i="1" dirty="0" smtClean="0"/>
              <a:t>Компетентные рекомендации по размещению на рынке, дизайну и упаковке</a:t>
            </a:r>
          </a:p>
          <a:p>
            <a:pPr marL="0" indent="0" algn="just">
              <a:buNone/>
            </a:pPr>
            <a:r>
              <a:rPr lang="ru-RU" i="1" dirty="0" smtClean="0"/>
              <a:t> – Разработка и производство косметики в соответствии с ISO 22716:2007 (</a:t>
            </a:r>
            <a:r>
              <a:rPr lang="ru-RU" i="1" dirty="0" err="1" smtClean="0"/>
              <a:t>Cosmetic</a:t>
            </a:r>
            <a:r>
              <a:rPr lang="ru-RU" i="1" dirty="0" smtClean="0"/>
              <a:t> GMP)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7162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900" b="1" dirty="0" smtClean="0"/>
              <a:t>Научно-производственный концерн </a:t>
            </a:r>
            <a:r>
              <a:rPr lang="en-US" sz="4900" b="1" dirty="0" err="1" smtClean="0"/>
              <a:t>Medena</a:t>
            </a:r>
            <a:r>
              <a:rPr lang="en-US" sz="4900" b="1" dirty="0" smtClean="0"/>
              <a:t> </a:t>
            </a:r>
            <a:r>
              <a:rPr lang="ru-RU" sz="4900" b="1" dirty="0" smtClean="0"/>
              <a:t>(Швейцария)</a:t>
            </a:r>
            <a:endParaRPr lang="ru-RU" sz="4900" b="1" dirty="0"/>
          </a:p>
        </p:txBody>
      </p:sp>
    </p:spTree>
    <p:extLst>
      <p:ext uri="{BB962C8B-B14F-4D97-AF65-F5344CB8AC3E}">
        <p14:creationId xmlns:p14="http://schemas.microsoft.com/office/powerpoint/2010/main" val="318913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785861"/>
              </p:ext>
            </p:extLst>
          </p:nvPr>
        </p:nvGraphicFramePr>
        <p:xfrm>
          <a:off x="1460817" y="1481070"/>
          <a:ext cx="9718045" cy="54589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71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2342">
                <a:tc>
                  <a:txBody>
                    <a:bodyPr/>
                    <a:lstStyle/>
                    <a:p>
                      <a:pPr marL="22644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Направления научных исследований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118">
                <a:tc>
                  <a:txBody>
                    <a:bodyPr/>
                    <a:lstStyle/>
                    <a:p>
                      <a:pPr marL="647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effectLst/>
                        </a:rPr>
                        <a:t>В </a:t>
                      </a:r>
                      <a:r>
                        <a:rPr lang="ru-RU" sz="2400" dirty="0" smtClean="0">
                          <a:effectLst/>
                        </a:rPr>
                        <a:t>2021-2025 годах:</a:t>
                      </a:r>
                    </a:p>
                    <a:p>
                      <a:pPr marL="6477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Комплексное изучение состояния здоровья и профилактики факторов риска социально-значимых</a:t>
                      </a:r>
                      <a:r>
                        <a:rPr lang="ru-RU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заболеваний 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различных групп населения КБР (фундаментальные, клинико-эпидемиологические, популяционно-генетические, медико-социальные, социально-гигиенические аспекты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6477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>
                        <a:effectLst/>
                      </a:endParaRPr>
                    </a:p>
                    <a:p>
                      <a:pPr marL="6477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Молекулярно-биологические основы применения </a:t>
                      </a:r>
                      <a:r>
                        <a:rPr lang="ru-RU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аутологичных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биосовместимых полимерных материалов в реконструктивной хирургии</a:t>
                      </a:r>
                    </a:p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0817" y="579396"/>
            <a:ext cx="971804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научных исследований консорциума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83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5" y="365125"/>
            <a:ext cx="11835685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b="1" dirty="0" smtClean="0"/>
              <a:t>Опыт сотрудничества</a:t>
            </a:r>
            <a:r>
              <a:rPr lang="en-US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1825624"/>
            <a:ext cx="11835685" cy="4755479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100" b="1" dirty="0" smtClean="0"/>
              <a:t>Клинико-лабораторные исследования продуктов компании </a:t>
            </a:r>
            <a:endParaRPr lang="en-US" sz="5100" b="1" dirty="0" smtClean="0"/>
          </a:p>
          <a:p>
            <a:pPr marL="0" indent="0" algn="ctr">
              <a:buNone/>
            </a:pPr>
            <a:r>
              <a:rPr lang="en-US" sz="5100" b="1" dirty="0" smtClean="0"/>
              <a:t>(</a:t>
            </a:r>
            <a:r>
              <a:rPr lang="en-US" sz="5100" b="1" dirty="0" err="1" smtClean="0"/>
              <a:t>Immugen</a:t>
            </a:r>
            <a:r>
              <a:rPr lang="en-US" sz="5100" b="1" dirty="0" smtClean="0"/>
              <a:t>, </a:t>
            </a:r>
            <a:r>
              <a:rPr lang="en-US" sz="5100" b="1" dirty="0" err="1" smtClean="0"/>
              <a:t>Selergen</a:t>
            </a:r>
            <a:r>
              <a:rPr lang="en-US" sz="5100" b="1" dirty="0" smtClean="0"/>
              <a:t>, Light water,</a:t>
            </a:r>
            <a:r>
              <a:rPr lang="en-US" sz="5400" b="1" dirty="0"/>
              <a:t> toothpaste with Swiss medicinal herbs </a:t>
            </a:r>
            <a:r>
              <a:rPr lang="en-US" sz="5100" b="1" dirty="0" smtClean="0"/>
              <a:t>)</a:t>
            </a:r>
            <a:endParaRPr lang="ru-RU" sz="5100" b="1" dirty="0" smtClean="0"/>
          </a:p>
          <a:p>
            <a:pPr marL="0" indent="0" algn="ctr">
              <a:buNone/>
            </a:pPr>
            <a:r>
              <a:rPr lang="ru-RU" sz="5100" b="1" dirty="0" smtClean="0"/>
              <a:t>Грант  с участием </a:t>
            </a:r>
            <a:r>
              <a:rPr lang="en-US" sz="5100" b="1" dirty="0" smtClean="0"/>
              <a:t>IDI</a:t>
            </a:r>
          </a:p>
          <a:p>
            <a:pPr marL="0" indent="0" algn="ctr">
              <a:buNone/>
            </a:pPr>
            <a:r>
              <a:rPr lang="ru-RU" sz="5100" b="1" dirty="0" smtClean="0"/>
              <a:t>Заявка на международный патент</a:t>
            </a:r>
          </a:p>
          <a:p>
            <a:pPr marL="0" indent="0" algn="ctr">
              <a:buNone/>
            </a:pPr>
            <a:r>
              <a:rPr lang="ru-RU" sz="5100" b="1" dirty="0" smtClean="0"/>
              <a:t>Более 20 совместных статей</a:t>
            </a:r>
            <a:endParaRPr lang="en-US" sz="5100" b="1" dirty="0" smtClean="0"/>
          </a:p>
          <a:p>
            <a:pPr marL="0" indent="0">
              <a:buNone/>
            </a:pPr>
            <a:endParaRPr lang="ru-RU" sz="3400" dirty="0"/>
          </a:p>
          <a:p>
            <a:r>
              <a:rPr lang="en-US" sz="3400" dirty="0"/>
              <a:t>Anti-bacterial and anti-inflammatory effects of toothpaste with Swiss medicinal herbs towards patients suffering from gingivitis and initial stage of periodontitis: From clinical efficacy to mechanisms</a:t>
            </a:r>
          </a:p>
          <a:p>
            <a:r>
              <a:rPr lang="en-US" sz="3400" dirty="0" err="1">
                <a:hlinkClick r:id="rId2"/>
              </a:rPr>
              <a:t>Kharaeva</a:t>
            </a:r>
            <a:r>
              <a:rPr lang="en-US" sz="3400" dirty="0">
                <a:hlinkClick r:id="rId2"/>
              </a:rPr>
              <a:t>, Z.F.</a:t>
            </a:r>
            <a:r>
              <a:rPr lang="en-US" sz="3400" dirty="0"/>
              <a:t>, </a:t>
            </a:r>
            <a:r>
              <a:rPr lang="en-US" sz="3400" dirty="0" err="1">
                <a:hlinkClick r:id="rId3"/>
              </a:rPr>
              <a:t>Mustafaev</a:t>
            </a:r>
            <a:r>
              <a:rPr lang="en-US" sz="3400" dirty="0">
                <a:hlinkClick r:id="rId3"/>
              </a:rPr>
              <a:t>, </a:t>
            </a:r>
            <a:r>
              <a:rPr lang="en-US" sz="3400" dirty="0" err="1">
                <a:hlinkClick r:id="rId3"/>
              </a:rPr>
              <a:t>M.Sh</a:t>
            </a:r>
            <a:r>
              <a:rPr lang="en-US" sz="3400" dirty="0">
                <a:hlinkClick r:id="rId3"/>
              </a:rPr>
              <a:t>.</a:t>
            </a:r>
            <a:r>
              <a:rPr lang="en-US" sz="3400" dirty="0"/>
              <a:t>, </a:t>
            </a:r>
            <a:r>
              <a:rPr lang="en-US" sz="3400" dirty="0" err="1">
                <a:hlinkClick r:id="rId4"/>
              </a:rPr>
              <a:t>Khazhmetov</a:t>
            </a:r>
            <a:r>
              <a:rPr lang="en-US" sz="3400" dirty="0">
                <a:hlinkClick r:id="rId4"/>
              </a:rPr>
              <a:t>, A.V.</a:t>
            </a:r>
            <a:r>
              <a:rPr lang="en-US" sz="3400" dirty="0"/>
              <a:t>, </a:t>
            </a:r>
            <a:r>
              <a:rPr lang="en-US" sz="3400" dirty="0" smtClean="0"/>
              <a:t>C. </a:t>
            </a:r>
            <a:r>
              <a:rPr lang="en-US" sz="3400" dirty="0" smtClean="0">
                <a:hlinkClick r:id="rId5"/>
              </a:rPr>
              <a:t>de </a:t>
            </a:r>
            <a:r>
              <a:rPr lang="en-US" sz="3400" dirty="0">
                <a:hlinkClick r:id="rId5"/>
              </a:rPr>
              <a:t>Luca, C.</a:t>
            </a:r>
            <a:r>
              <a:rPr lang="en-US" sz="3400" dirty="0"/>
              <a:t>, </a:t>
            </a:r>
            <a:r>
              <a:rPr lang="en-US" sz="3400" dirty="0" err="1">
                <a:hlinkClick r:id="rId6"/>
              </a:rPr>
              <a:t>Korkina</a:t>
            </a:r>
            <a:r>
              <a:rPr lang="en-US" sz="3400" dirty="0">
                <a:hlinkClick r:id="rId6"/>
              </a:rPr>
              <a:t>, L.G.</a:t>
            </a:r>
            <a:endParaRPr lang="en-US" sz="3400" dirty="0"/>
          </a:p>
          <a:p>
            <a:r>
              <a:rPr lang="en-US" sz="3400" b="1" i="1" dirty="0"/>
              <a:t>Dentistry Journal</a:t>
            </a:r>
            <a:r>
              <a:rPr lang="en-US" sz="3400" dirty="0"/>
              <a:t>, 2020, 8(1), </a:t>
            </a:r>
            <a:r>
              <a:rPr lang="en-US" sz="3400" dirty="0" smtClean="0"/>
              <a:t>10</a:t>
            </a:r>
          </a:p>
          <a:p>
            <a:r>
              <a:rPr lang="en-US" sz="3400" dirty="0"/>
              <a:t>Is there a role for antioxidants in the prevention of infection-associated carcinogenesis and in the treatment of infection-driven tumors?</a:t>
            </a:r>
          </a:p>
          <a:p>
            <a:r>
              <a:rPr lang="en-US" sz="3400" dirty="0">
                <a:hlinkClick r:id="rId5"/>
              </a:rPr>
              <a:t>De Luca, C.</a:t>
            </a:r>
            <a:r>
              <a:rPr lang="en-US" sz="3400" dirty="0"/>
              <a:t>, </a:t>
            </a:r>
            <a:r>
              <a:rPr lang="en-US" sz="3400" dirty="0" err="1">
                <a:hlinkClick r:id="rId2"/>
              </a:rPr>
              <a:t>Kharaeva</a:t>
            </a:r>
            <a:r>
              <a:rPr lang="en-US" sz="3400" dirty="0">
                <a:hlinkClick r:id="rId2"/>
              </a:rPr>
              <a:t>, Z.</a:t>
            </a:r>
            <a:r>
              <a:rPr lang="en-US" sz="3400" dirty="0"/>
              <a:t>, </a:t>
            </a:r>
            <a:r>
              <a:rPr lang="en-US" sz="3400" dirty="0" err="1">
                <a:hlinkClick r:id="rId6"/>
              </a:rPr>
              <a:t>Korkina</a:t>
            </a:r>
            <a:r>
              <a:rPr lang="en-US" sz="3400" dirty="0">
                <a:hlinkClick r:id="rId6"/>
              </a:rPr>
              <a:t>, L.</a:t>
            </a:r>
            <a:endParaRPr lang="en-US" sz="3400" dirty="0"/>
          </a:p>
          <a:p>
            <a:r>
              <a:rPr lang="en-US" sz="3400" b="1" i="1" dirty="0"/>
              <a:t>Current Topics in Medicinal Chemistry</a:t>
            </a:r>
            <a:r>
              <a:rPr lang="en-US" sz="3400" dirty="0"/>
              <a:t>, 2015, 15(2), </a:t>
            </a:r>
            <a:r>
              <a:rPr lang="en-US" sz="3400" dirty="0" err="1"/>
              <a:t>стр</a:t>
            </a:r>
            <a:r>
              <a:rPr lang="en-US" sz="3400" dirty="0"/>
              <a:t>. </a:t>
            </a:r>
            <a:r>
              <a:rPr lang="en-US" sz="3400" dirty="0" smtClean="0"/>
              <a:t>120–135</a:t>
            </a:r>
          </a:p>
          <a:p>
            <a:r>
              <a:rPr lang="en-US" sz="3400" dirty="0"/>
              <a:t>Coenzyme Q </a:t>
            </a:r>
            <a:r>
              <a:rPr lang="en-US" sz="3400" baseline="-25000" dirty="0"/>
              <a:t>10</a:t>
            </a:r>
            <a:r>
              <a:rPr lang="en-US" sz="3400" dirty="0"/>
              <a:t>, vitamin E, selenium, and methionine in the treatment of chronic recurrent viral </a:t>
            </a:r>
            <a:r>
              <a:rPr lang="en-US" sz="3400" dirty="0" err="1"/>
              <a:t>mucocutaneous</a:t>
            </a:r>
            <a:r>
              <a:rPr lang="en-US" sz="3400" dirty="0"/>
              <a:t> infections</a:t>
            </a:r>
          </a:p>
          <a:p>
            <a:r>
              <a:rPr lang="en-US" sz="3400" dirty="0">
                <a:hlinkClick r:id="rId5"/>
              </a:rPr>
              <a:t>De Luca, C.</a:t>
            </a:r>
            <a:r>
              <a:rPr lang="en-US" sz="3400" dirty="0"/>
              <a:t>, </a:t>
            </a:r>
            <a:r>
              <a:rPr lang="en-US" sz="3400" dirty="0" err="1">
                <a:hlinkClick r:id="rId2"/>
              </a:rPr>
              <a:t>Kharaeva</a:t>
            </a:r>
            <a:r>
              <a:rPr lang="en-US" sz="3400" dirty="0">
                <a:hlinkClick r:id="rId2"/>
              </a:rPr>
              <a:t>, Z.</a:t>
            </a:r>
            <a:r>
              <a:rPr lang="en-US" sz="3400" dirty="0"/>
              <a:t>, </a:t>
            </a:r>
            <a:r>
              <a:rPr lang="en-US" sz="3400" dirty="0" err="1">
                <a:hlinkClick r:id="rId7"/>
              </a:rPr>
              <a:t>Raskovic</a:t>
            </a:r>
            <a:r>
              <a:rPr lang="en-US" sz="3400" dirty="0">
                <a:hlinkClick r:id="rId7"/>
              </a:rPr>
              <a:t>, D.</a:t>
            </a:r>
            <a:r>
              <a:rPr lang="en-US" sz="3400" dirty="0"/>
              <a:t>, ...</a:t>
            </a:r>
            <a:r>
              <a:rPr lang="en-US" sz="3400" dirty="0">
                <a:hlinkClick r:id="rId8"/>
              </a:rPr>
              <a:t>Luci, A.</a:t>
            </a:r>
            <a:r>
              <a:rPr lang="en-US" sz="3400" dirty="0"/>
              <a:t>, </a:t>
            </a:r>
            <a:r>
              <a:rPr lang="en-US" sz="3400" dirty="0" err="1">
                <a:hlinkClick r:id="rId6"/>
              </a:rPr>
              <a:t>Korkina</a:t>
            </a:r>
            <a:r>
              <a:rPr lang="en-US" sz="3400" dirty="0">
                <a:hlinkClick r:id="rId6"/>
              </a:rPr>
              <a:t>, L</a:t>
            </a:r>
            <a:r>
              <a:rPr lang="en-US" sz="3400" dirty="0" smtClean="0">
                <a:hlinkClick r:id="rId6"/>
              </a:rPr>
              <a:t>.</a:t>
            </a:r>
            <a:endParaRPr lang="ru-RU" sz="3400" dirty="0" smtClean="0"/>
          </a:p>
          <a:p>
            <a:r>
              <a:rPr lang="de-DE" sz="3400" b="1" i="1" dirty="0"/>
              <a:t>Nutrition</a:t>
            </a:r>
            <a:r>
              <a:rPr lang="de-DE" sz="3400" dirty="0"/>
              <a:t>, 2012, 28(5), </a:t>
            </a:r>
            <a:r>
              <a:rPr lang="de-DE" sz="3400" dirty="0" err="1"/>
              <a:t>стр</a:t>
            </a:r>
            <a:r>
              <a:rPr lang="de-DE" sz="3400" dirty="0"/>
              <a:t>. 509–514</a:t>
            </a:r>
            <a:endParaRPr lang="en-US" sz="3400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598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29584"/>
              </p:ext>
            </p:extLst>
          </p:nvPr>
        </p:nvGraphicFramePr>
        <p:xfrm>
          <a:off x="579549" y="1519705"/>
          <a:ext cx="10908407" cy="4945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4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6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3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0463">
                <a:tc rowSpan="2">
                  <a:txBody>
                    <a:bodyPr/>
                    <a:lstStyle/>
                    <a:p>
                      <a:pPr marL="463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2255520" marR="2258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6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статей опубликованных в научных изданиях первого и второго квартилей, индексируемых в международных базах данных «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dirty="0">
                          <a:effectLst/>
                        </a:rPr>
                        <a:t>» и (или) </a:t>
                      </a:r>
                      <a:r>
                        <a:rPr lang="ru-RU" sz="1400" dirty="0" err="1">
                          <a:effectLst/>
                        </a:rPr>
                        <a:t>Web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of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Science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Core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Collection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мероприятий (конференций, семинаров, симпозиумов и т.д.)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образовательных и (или) исследовательских программ, разработанных консорциумом (единиц)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реализуемых консорциумом научно-технических проектов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совместных заявок на гранты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65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средств, привлекаемых на исследования и разработки из внебюджетных источников (млн.руб)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7,5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7,5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38,5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836" y="630371"/>
            <a:ext cx="10954120" cy="800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ПОКАЗАТЕЛИ ДЕЯТЕЛЬНОСТИ КОНСОРЦИУМА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1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44699"/>
            <a:ext cx="10515600" cy="144598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Научно-производственный концерн </a:t>
            </a:r>
            <a:br>
              <a:rPr lang="ru-RU" dirty="0" smtClean="0"/>
            </a:br>
            <a:r>
              <a:rPr lang="en-US" dirty="0" smtClean="0"/>
              <a:t>Natural Health Farm Inc.,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en-US" dirty="0" smtClean="0"/>
              <a:t>Selangor, Kuala-Lumpur, </a:t>
            </a:r>
            <a:r>
              <a:rPr lang="en-US" dirty="0" err="1" smtClean="0"/>
              <a:t>Malaisia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839788" y="1803042"/>
            <a:ext cx="5157787" cy="70203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dirty="0" smtClean="0"/>
              <a:t>Выставочный павильон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89" y="2505075"/>
            <a:ext cx="4912784" cy="3684588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172200" y="1803041"/>
            <a:ext cx="5183188" cy="70203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Научный/идейный </a:t>
            </a:r>
            <a:r>
              <a:rPr lang="ru-RU" dirty="0"/>
              <a:t>лидер и собственник компании доктор-</a:t>
            </a:r>
            <a:r>
              <a:rPr lang="ru-RU" dirty="0" err="1"/>
              <a:t>натуропатической</a:t>
            </a:r>
            <a:r>
              <a:rPr lang="ru-RU" dirty="0"/>
              <a:t> медицины Джесси </a:t>
            </a:r>
            <a:r>
              <a:rPr lang="ru-RU" dirty="0" err="1" smtClean="0"/>
              <a:t>Чанг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319" y="2505074"/>
            <a:ext cx="3580326" cy="3684589"/>
          </a:xfrm>
        </p:spPr>
      </p:pic>
    </p:spTree>
    <p:extLst>
      <p:ext uri="{BB962C8B-B14F-4D97-AF65-F5344CB8AC3E}">
        <p14:creationId xmlns:p14="http://schemas.microsoft.com/office/powerpoint/2010/main" val="314228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/>
              <a:t>Natural Health Farm Inc.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868207" y="1690688"/>
            <a:ext cx="5157787" cy="738891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Производство лекарственных средств и биологических добавок</a:t>
            </a:r>
          </a:p>
          <a:p>
            <a:pPr algn="ctr"/>
            <a:r>
              <a:rPr lang="ru-RU" dirty="0" smtClean="0"/>
              <a:t> на натуральной основе</a:t>
            </a:r>
            <a:endParaRPr lang="ru-RU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07" y="2429579"/>
            <a:ext cx="5157787" cy="3684588"/>
          </a:xfrm>
          <a:ln>
            <a:solidFill>
              <a:schemeClr val="accent1"/>
            </a:solidFill>
          </a:ln>
        </p:spPr>
      </p:pic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183188" cy="738891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Доктор Ребекка </a:t>
            </a:r>
            <a:r>
              <a:rPr lang="ru-RU" dirty="0" err="1" smtClean="0"/>
              <a:t>Тью</a:t>
            </a:r>
            <a:r>
              <a:rPr lang="ru-RU" dirty="0" smtClean="0"/>
              <a:t>, научный консультант </a:t>
            </a:r>
            <a:r>
              <a:rPr lang="en-US" dirty="0" smtClean="0"/>
              <a:t>NHF</a:t>
            </a:r>
            <a:endParaRPr lang="ru-RU" dirty="0"/>
          </a:p>
        </p:txBody>
      </p:sp>
      <p:pic>
        <p:nvPicPr>
          <p:cNvPr id="16" name="Объект 15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090" y="2505075"/>
            <a:ext cx="3347408" cy="3684588"/>
          </a:xfrm>
        </p:spPr>
      </p:pic>
    </p:spTree>
    <p:extLst>
      <p:ext uri="{BB962C8B-B14F-4D97-AF65-F5344CB8AC3E}">
        <p14:creationId xmlns:p14="http://schemas.microsoft.com/office/powerpoint/2010/main" val="240110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1810</Words>
  <Application>Microsoft Office PowerPoint</Application>
  <PresentationFormat>Широкоэкранный</PresentationFormat>
  <Paragraphs>428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Тема Office</vt:lpstr>
      <vt:lpstr>«Медицина будущего» </vt:lpstr>
      <vt:lpstr>Стратегический проект  "Медицина будущего" направлен</vt:lpstr>
      <vt:lpstr> Научно-производственный концерн Medena (Швейцария) </vt:lpstr>
      <vt:lpstr> Научно-производственный концерн Medena (Швейцария)</vt:lpstr>
      <vt:lpstr>Презентация PowerPoint</vt:lpstr>
      <vt:lpstr>Опыт сотрудничества </vt:lpstr>
      <vt:lpstr>Презентация PowerPoint</vt:lpstr>
      <vt:lpstr>Научно-производственный концерн  Natural Health Farm Inc.,  (Selangor, Kuala-Lumpur, Malaisia)</vt:lpstr>
      <vt:lpstr>Natural Health Farm Inc. </vt:lpstr>
      <vt:lpstr>Презентация PowerPoint</vt:lpstr>
      <vt:lpstr>Опыт сотрудничества</vt:lpstr>
      <vt:lpstr>Презентация PowerPoint</vt:lpstr>
      <vt:lpstr>ФГБУ “ГНЦ Институт иммунологии”  ФМБА России </vt:lpstr>
      <vt:lpstr>ФГБУ “ГНЦ Институт иммунологии”  ФМБА России </vt:lpstr>
      <vt:lpstr>Презентация PowerPoint</vt:lpstr>
      <vt:lpstr>Опыт сотрудничества</vt:lpstr>
      <vt:lpstr>Презентация PowerPoint</vt:lpstr>
      <vt:lpstr> Федеральное государственное бюджетное научное учреждение «Медико-генетический научный центр имени академика Н.П. Бочкова» </vt:lpstr>
      <vt:lpstr>Медико-генетический научный центр сотрудничает</vt:lpstr>
      <vt:lpstr>Презентация PowerPoint</vt:lpstr>
      <vt:lpstr>Опыт сотрудничества</vt:lpstr>
      <vt:lpstr>Презентация PowerPoint</vt:lpstr>
      <vt:lpstr>  План научных мероприятий совместно с ФГБНУ  «Медико-генетический научный центр имени академика Н.П. Бочкова» на 2021г.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Члены консорциума «Медицина будущего»</dc:title>
  <dc:creator>Zaira</dc:creator>
  <cp:lastModifiedBy>PRESSA_KBSU</cp:lastModifiedBy>
  <cp:revision>26</cp:revision>
  <dcterms:created xsi:type="dcterms:W3CDTF">2021-01-27T10:56:07Z</dcterms:created>
  <dcterms:modified xsi:type="dcterms:W3CDTF">2021-02-02T13:20:18Z</dcterms:modified>
</cp:coreProperties>
</file>