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svg" ContentType="image/svg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7" r:id="rId4"/>
    <p:sldId id="284" r:id="rId5"/>
    <p:sldId id="278" r:id="rId6"/>
    <p:sldId id="279" r:id="rId7"/>
    <p:sldId id="280" r:id="rId8"/>
    <p:sldId id="281" r:id="rId9"/>
    <p:sldId id="282" r:id="rId10"/>
    <p:sldId id="283" r:id="rId11"/>
    <p:sldId id="292" r:id="rId12"/>
    <p:sldId id="293" r:id="rId13"/>
    <p:sldId id="294" r:id="rId14"/>
    <p:sldId id="258" r:id="rId15"/>
    <p:sldId id="260" r:id="rId16"/>
    <p:sldId id="275" r:id="rId17"/>
    <p:sldId id="295" r:id="rId18"/>
    <p:sldId id="298" r:id="rId19"/>
    <p:sldId id="307" r:id="rId20"/>
    <p:sldId id="299" r:id="rId21"/>
    <p:sldId id="300" r:id="rId22"/>
    <p:sldId id="296" r:id="rId23"/>
    <p:sldId id="285" r:id="rId24"/>
    <p:sldId id="301" r:id="rId25"/>
    <p:sldId id="302" r:id="rId26"/>
    <p:sldId id="303" r:id="rId27"/>
    <p:sldId id="304" r:id="rId28"/>
    <p:sldId id="286" r:id="rId29"/>
    <p:sldId id="305" r:id="rId30"/>
    <p:sldId id="306" r:id="rId31"/>
    <p:sldId id="289" r:id="rId32"/>
    <p:sldId id="290" r:id="rId33"/>
    <p:sldId id="291" r:id="rId34"/>
    <p:sldId id="261" r:id="rId35"/>
    <p:sldId id="308" r:id="rId36"/>
    <p:sldId id="263" r:id="rId37"/>
    <p:sldId id="267" r:id="rId38"/>
    <p:sldId id="266" r:id="rId39"/>
    <p:sldId id="265" r:id="rId40"/>
  </p:sldIdLst>
  <p:sldSz cx="18288000" cy="10287000"/>
  <p:notesSz cx="6858000" cy="9144000"/>
  <p:embeddedFontLst>
    <p:embeddedFont>
      <p:font typeface="Russo One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Pacifico" panose="020B0604020202020204" charset="-52"/>
      <p:regular r:id="rId47"/>
    </p:embeddedFont>
    <p:embeddedFont>
      <p:font typeface="Helvetica" panose="020B0604020202020204" pitchFamily="34" charset="0"/>
      <p:regular r:id="rId48"/>
      <p:bold r:id="rId49"/>
      <p:italic r:id="rId50"/>
      <p:boldItalic r:id="rId51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076"/>
    <a:srgbClr val="180B65"/>
    <a:srgbClr val="73594F"/>
    <a:srgbClr val="EAC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8" d="100"/>
          <a:sy n="98" d="100"/>
        </p:scale>
        <p:origin x="30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tags" Target="tags/tag1.xml" /><Relationship Id="rId42" Type="http://schemas.openxmlformats.org/officeDocument/2006/relationships/font" Target="fonts/font1.fntdata" /><Relationship Id="rId43" Type="http://schemas.openxmlformats.org/officeDocument/2006/relationships/font" Target="fonts/font2.fntdata" /><Relationship Id="rId44" Type="http://schemas.openxmlformats.org/officeDocument/2006/relationships/font" Target="fonts/font3.fntdata" /><Relationship Id="rId45" Type="http://schemas.openxmlformats.org/officeDocument/2006/relationships/font" Target="fonts/font4.fntdata" /><Relationship Id="rId46" Type="http://schemas.openxmlformats.org/officeDocument/2006/relationships/font" Target="fonts/font5.fntdata" /><Relationship Id="rId47" Type="http://schemas.openxmlformats.org/officeDocument/2006/relationships/font" Target="fonts/font6.fntdata" /><Relationship Id="rId48" Type="http://schemas.openxmlformats.org/officeDocument/2006/relationships/font" Target="fonts/font7.fntdata" /><Relationship Id="rId49" Type="http://schemas.openxmlformats.org/officeDocument/2006/relationships/font" Target="fonts/font8.fntdata" /><Relationship Id="rId5" Type="http://schemas.openxmlformats.org/officeDocument/2006/relationships/slide" Target="slides/slide4.xml" /><Relationship Id="rId50" Type="http://schemas.openxmlformats.org/officeDocument/2006/relationships/font" Target="fonts/font9.fntdata" /><Relationship Id="rId51" Type="http://schemas.openxmlformats.org/officeDocument/2006/relationships/font" Target="fonts/font10.fntdata" /><Relationship Id="rId52" Type="http://schemas.openxmlformats.org/officeDocument/2006/relationships/presProps" Target="presProps.xml" /><Relationship Id="rId53" Type="http://schemas.openxmlformats.org/officeDocument/2006/relationships/viewProps" Target="viewProps.xml" /><Relationship Id="rId54" Type="http://schemas.openxmlformats.org/officeDocument/2006/relationships/theme" Target="theme/theme1.xml" /><Relationship Id="rId55" Type="http://schemas.openxmlformats.org/officeDocument/2006/relationships/tableStyles" Target="tableStyles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42.jpeg" /><Relationship Id="rId4" Type="http://schemas.openxmlformats.org/officeDocument/2006/relationships/image" Target="../media/image43.jpeg" /><Relationship Id="rId5" Type="http://schemas.openxmlformats.org/officeDocument/2006/relationships/image" Target="../media/image44.jpeg" /><Relationship Id="rId6" Type="http://schemas.openxmlformats.org/officeDocument/2006/relationships/image" Target="../media/image45.jpeg" /><Relationship Id="rId7" Type="http://schemas.openxmlformats.org/officeDocument/2006/relationships/image" Target="../media/image46.jpeg" /><Relationship Id="rId8" Type="http://schemas.openxmlformats.org/officeDocument/2006/relationships/image" Target="../media/image47.jpeg" /><Relationship Id="rId9" Type="http://schemas.openxmlformats.org/officeDocument/2006/relationships/image" Target="../media/image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48.jpeg" /><Relationship Id="rId4" Type="http://schemas.openxmlformats.org/officeDocument/2006/relationships/image" Target="../media/image49.jpeg" /><Relationship Id="rId5" Type="http://schemas.openxmlformats.org/officeDocument/2006/relationships/image" Target="../media/image50.jpeg" /><Relationship Id="rId6" Type="http://schemas.openxmlformats.org/officeDocument/2006/relationships/image" Target="../media/image2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51.jpeg" /><Relationship Id="rId4" Type="http://schemas.openxmlformats.org/officeDocument/2006/relationships/image" Target="../media/image52.jpeg" /><Relationship Id="rId5" Type="http://schemas.openxmlformats.org/officeDocument/2006/relationships/image" Target="../media/image53.jpeg" /><Relationship Id="rId6" Type="http://schemas.openxmlformats.org/officeDocument/2006/relationships/image" Target="../media/image54.jpeg" /><Relationship Id="rId7" Type="http://schemas.openxmlformats.org/officeDocument/2006/relationships/image" Target="../media/image2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55.jpeg" /><Relationship Id="rId4" Type="http://schemas.openxmlformats.org/officeDocument/2006/relationships/image" Target="../media/image56.jpeg" /><Relationship Id="rId5" Type="http://schemas.openxmlformats.org/officeDocument/2006/relationships/image" Target="../media/image57.jpeg" /><Relationship Id="rId6" Type="http://schemas.openxmlformats.org/officeDocument/2006/relationships/image" Target="../media/image58.jpeg" /><Relationship Id="rId7" Type="http://schemas.openxmlformats.org/officeDocument/2006/relationships/image" Target="../media/image59.jpeg" /><Relationship Id="rId8" Type="http://schemas.openxmlformats.org/officeDocument/2006/relationships/image" Target="../media/image60.jpeg" /><Relationship Id="rId9" Type="http://schemas.openxmlformats.org/officeDocument/2006/relationships/image" Target="../media/image2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8.svg" /><Relationship Id="rId11" Type="http://schemas.openxmlformats.org/officeDocument/2006/relationships/image" Target="../media/image69.png" /><Relationship Id="rId12" Type="http://schemas.openxmlformats.org/officeDocument/2006/relationships/image" Target="../media/image70.svg" /><Relationship Id="rId13" Type="http://schemas.openxmlformats.org/officeDocument/2006/relationships/image" Target="../media/image71.png" /><Relationship Id="rId14" Type="http://schemas.openxmlformats.org/officeDocument/2006/relationships/image" Target="../media/image72.svg" /><Relationship Id="rId15" Type="http://schemas.openxmlformats.org/officeDocument/2006/relationships/image" Target="../media/image73.png" /><Relationship Id="rId16" Type="http://schemas.openxmlformats.org/officeDocument/2006/relationships/image" Target="../media/image74.svg" /><Relationship Id="rId17" Type="http://schemas.openxmlformats.org/officeDocument/2006/relationships/image" Target="../media/image75.png" /><Relationship Id="rId18" Type="http://schemas.openxmlformats.org/officeDocument/2006/relationships/image" Target="../media/image76.svg" /><Relationship Id="rId19" Type="http://schemas.openxmlformats.org/officeDocument/2006/relationships/image" Target="../media/image77.png" /><Relationship Id="rId2" Type="http://schemas.openxmlformats.org/officeDocument/2006/relationships/image" Target="../media/image1.jpeg" /><Relationship Id="rId20" Type="http://schemas.openxmlformats.org/officeDocument/2006/relationships/image" Target="../media/image78.svg" /><Relationship Id="rId21" Type="http://schemas.openxmlformats.org/officeDocument/2006/relationships/image" Target="../media/image79.png" /><Relationship Id="rId22" Type="http://schemas.openxmlformats.org/officeDocument/2006/relationships/image" Target="../media/image80.svg" /><Relationship Id="rId23" Type="http://schemas.openxmlformats.org/officeDocument/2006/relationships/image" Target="../media/image81.png" /><Relationship Id="rId24" Type="http://schemas.openxmlformats.org/officeDocument/2006/relationships/image" Target="../media/image82.svg" /><Relationship Id="rId25" Type="http://schemas.openxmlformats.org/officeDocument/2006/relationships/image" Target="../media/image83.png" /><Relationship Id="rId26" Type="http://schemas.openxmlformats.org/officeDocument/2006/relationships/image" Target="../media/image84.svg" /><Relationship Id="rId27" Type="http://schemas.openxmlformats.org/officeDocument/2006/relationships/image" Target="../media/image85.png" /><Relationship Id="rId28" Type="http://schemas.openxmlformats.org/officeDocument/2006/relationships/image" Target="../media/image86.svg" /><Relationship Id="rId29" Type="http://schemas.openxmlformats.org/officeDocument/2006/relationships/image" Target="../media/image87.png" /><Relationship Id="rId3" Type="http://schemas.openxmlformats.org/officeDocument/2006/relationships/image" Target="../media/image61.png" /><Relationship Id="rId30" Type="http://schemas.openxmlformats.org/officeDocument/2006/relationships/image" Target="../media/image88.svg" /><Relationship Id="rId31" Type="http://schemas.openxmlformats.org/officeDocument/2006/relationships/image" Target="../media/image89.png" /><Relationship Id="rId32" Type="http://schemas.openxmlformats.org/officeDocument/2006/relationships/image" Target="../media/image90.svg" /><Relationship Id="rId33" Type="http://schemas.openxmlformats.org/officeDocument/2006/relationships/image" Target="../media/image91.png" /><Relationship Id="rId34" Type="http://schemas.openxmlformats.org/officeDocument/2006/relationships/image" Target="../media/image92.svg" /><Relationship Id="rId35" Type="http://schemas.openxmlformats.org/officeDocument/2006/relationships/image" Target="../media/image93.png" /><Relationship Id="rId36" Type="http://schemas.openxmlformats.org/officeDocument/2006/relationships/image" Target="../media/image94.svg" /><Relationship Id="rId37" Type="http://schemas.openxmlformats.org/officeDocument/2006/relationships/image" Target="../media/image95.png" /><Relationship Id="rId38" Type="http://schemas.openxmlformats.org/officeDocument/2006/relationships/image" Target="../media/image96.svg" /><Relationship Id="rId39" Type="http://schemas.openxmlformats.org/officeDocument/2006/relationships/image" Target="../media/image97.png" /><Relationship Id="rId4" Type="http://schemas.openxmlformats.org/officeDocument/2006/relationships/image" Target="../media/image62.svg" /><Relationship Id="rId40" Type="http://schemas.openxmlformats.org/officeDocument/2006/relationships/image" Target="../media/image98.svg" /><Relationship Id="rId41" Type="http://schemas.openxmlformats.org/officeDocument/2006/relationships/image" Target="../media/image99.png" /><Relationship Id="rId42" Type="http://schemas.openxmlformats.org/officeDocument/2006/relationships/image" Target="../media/image100.svg" /><Relationship Id="rId43" Type="http://schemas.openxmlformats.org/officeDocument/2006/relationships/image" Target="../media/image2.jpeg" /><Relationship Id="rId5" Type="http://schemas.openxmlformats.org/officeDocument/2006/relationships/image" Target="../media/image63.png" /><Relationship Id="rId6" Type="http://schemas.openxmlformats.org/officeDocument/2006/relationships/image" Target="../media/image64.svg" /><Relationship Id="rId7" Type="http://schemas.openxmlformats.org/officeDocument/2006/relationships/image" Target="../media/image65.png" /><Relationship Id="rId8" Type="http://schemas.openxmlformats.org/officeDocument/2006/relationships/image" Target="../media/image66.svg" /><Relationship Id="rId9" Type="http://schemas.openxmlformats.org/officeDocument/2006/relationships/image" Target="../media/image67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08.svg" /><Relationship Id="rId11" Type="http://schemas.openxmlformats.org/officeDocument/2006/relationships/image" Target="../media/image109.png" /><Relationship Id="rId12" Type="http://schemas.openxmlformats.org/officeDocument/2006/relationships/image" Target="../media/image110.svg" /><Relationship Id="rId13" Type="http://schemas.openxmlformats.org/officeDocument/2006/relationships/image" Target="../media/image111.png" /><Relationship Id="rId14" Type="http://schemas.openxmlformats.org/officeDocument/2006/relationships/image" Target="../media/image112.svg" /><Relationship Id="rId15" Type="http://schemas.openxmlformats.org/officeDocument/2006/relationships/image" Target="../media/image2.jpeg" /><Relationship Id="rId2" Type="http://schemas.openxmlformats.org/officeDocument/2006/relationships/image" Target="../media/image1.jpeg" /><Relationship Id="rId3" Type="http://schemas.openxmlformats.org/officeDocument/2006/relationships/image" Target="../media/image101.png" /><Relationship Id="rId4" Type="http://schemas.openxmlformats.org/officeDocument/2006/relationships/image" Target="../media/image102.svg" /><Relationship Id="rId5" Type="http://schemas.openxmlformats.org/officeDocument/2006/relationships/image" Target="../media/image103.png" /><Relationship Id="rId6" Type="http://schemas.openxmlformats.org/officeDocument/2006/relationships/image" Target="../media/image104.svg" /><Relationship Id="rId7" Type="http://schemas.openxmlformats.org/officeDocument/2006/relationships/image" Target="../media/image105.png" /><Relationship Id="rId8" Type="http://schemas.openxmlformats.org/officeDocument/2006/relationships/image" Target="../media/image106.svg" /><Relationship Id="rId9" Type="http://schemas.openxmlformats.org/officeDocument/2006/relationships/image" Target="../media/image107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3.png" /><Relationship Id="rId4" Type="http://schemas.openxmlformats.org/officeDocument/2006/relationships/image" Target="../media/image113.svg" /><Relationship Id="rId5" Type="http://schemas.openxmlformats.org/officeDocument/2006/relationships/image" Target="../media/image114.png" /><Relationship Id="rId6" Type="http://schemas.openxmlformats.org/officeDocument/2006/relationships/image" Target="../media/image115.svg" /><Relationship Id="rId7" Type="http://schemas.openxmlformats.org/officeDocument/2006/relationships/image" Target="../media/image2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jpeg" /><Relationship Id="rId2" Type="http://schemas.openxmlformats.org/officeDocument/2006/relationships/image" Target="../media/image1.jpeg" /><Relationship Id="rId3" Type="http://schemas.openxmlformats.org/officeDocument/2006/relationships/image" Target="../media/image116.png" /><Relationship Id="rId4" Type="http://schemas.openxmlformats.org/officeDocument/2006/relationships/image" Target="../media/image117.png" /><Relationship Id="rId5" Type="http://schemas.microsoft.com/office/2007/relationships/hdphoto" Target="../media/image118.wdp" /><Relationship Id="rId6" Type="http://schemas.microsoft.com/office/2007/relationships/hdphoto" Target="../media/image119.wdp" /><Relationship Id="rId7" Type="http://schemas.openxmlformats.org/officeDocument/2006/relationships/image" Target="../media/image120.jpeg" /><Relationship Id="rId8" Type="http://schemas.openxmlformats.org/officeDocument/2006/relationships/image" Target="../media/image121.png" /><Relationship Id="rId9" Type="http://schemas.microsoft.com/office/2007/relationships/hdphoto" Target="../media/image122.wdp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0.svg" /><Relationship Id="rId11" Type="http://schemas.openxmlformats.org/officeDocument/2006/relationships/image" Target="../media/image11.png" /><Relationship Id="rId12" Type="http://schemas.openxmlformats.org/officeDocument/2006/relationships/image" Target="../media/image12.svg" /><Relationship Id="rId13" Type="http://schemas.openxmlformats.org/officeDocument/2006/relationships/image" Target="../media/image13.png" /><Relationship Id="rId14" Type="http://schemas.openxmlformats.org/officeDocument/2006/relationships/image" Target="../media/image14.svg" /><Relationship Id="rId15" Type="http://schemas.openxmlformats.org/officeDocument/2006/relationships/image" Target="../media/image2.jpeg" /><Relationship Id="rId2" Type="http://schemas.openxmlformats.org/officeDocument/2006/relationships/image" Target="../media/image1.jpeg" /><Relationship Id="rId3" Type="http://schemas.openxmlformats.org/officeDocument/2006/relationships/image" Target="../media/image3.png" /><Relationship Id="rId4" Type="http://schemas.openxmlformats.org/officeDocument/2006/relationships/image" Target="../media/image4.svg" /><Relationship Id="rId5" Type="http://schemas.openxmlformats.org/officeDocument/2006/relationships/image" Target="../media/image5.png" /><Relationship Id="rId6" Type="http://schemas.openxmlformats.org/officeDocument/2006/relationships/image" Target="../media/image6.svg" /><Relationship Id="rId7" Type="http://schemas.openxmlformats.org/officeDocument/2006/relationships/image" Target="../media/image7.png" /><Relationship Id="rId8" Type="http://schemas.openxmlformats.org/officeDocument/2006/relationships/image" Target="../media/image8.svg" /><Relationship Id="rId9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3.jpeg" /><Relationship Id="rId4" Type="http://schemas.openxmlformats.org/officeDocument/2006/relationships/image" Target="../media/image2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4.jpeg" /><Relationship Id="rId4" Type="http://schemas.openxmlformats.org/officeDocument/2006/relationships/image" Target="../media/image2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5.jpeg" /><Relationship Id="rId4" Type="http://schemas.openxmlformats.org/officeDocument/2006/relationships/image" Target="../media/image2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6.jpeg" /><Relationship Id="rId4" Type="http://schemas.openxmlformats.org/officeDocument/2006/relationships/image" Target="../media/image127.png" /><Relationship Id="rId5" Type="http://schemas.openxmlformats.org/officeDocument/2006/relationships/image" Target="../media/image128.svg" /><Relationship Id="rId6" Type="http://schemas.openxmlformats.org/officeDocument/2006/relationships/image" Target="../media/image129.png" /><Relationship Id="rId7" Type="http://schemas.openxmlformats.org/officeDocument/2006/relationships/image" Target="../media/image130.svg" /><Relationship Id="rId8" Type="http://schemas.openxmlformats.org/officeDocument/2006/relationships/image" Target="../media/image131.jpeg" /><Relationship Id="rId9" Type="http://schemas.openxmlformats.org/officeDocument/2006/relationships/image" Target="../media/image2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32.jpeg" /><Relationship Id="rId4" Type="http://schemas.openxmlformats.org/officeDocument/2006/relationships/image" Target="../media/image2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33.jpeg" /><Relationship Id="rId4" Type="http://schemas.openxmlformats.org/officeDocument/2006/relationships/image" Target="../media/image2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34.jpeg" /><Relationship Id="rId4" Type="http://schemas.openxmlformats.org/officeDocument/2006/relationships/image" Target="../media/image135.jpeg" /><Relationship Id="rId5" Type="http://schemas.openxmlformats.org/officeDocument/2006/relationships/image" Target="../media/image127.png" /><Relationship Id="rId6" Type="http://schemas.openxmlformats.org/officeDocument/2006/relationships/image" Target="../media/image136.svg" /><Relationship Id="rId7" Type="http://schemas.openxmlformats.org/officeDocument/2006/relationships/image" Target="../media/image129.png" /><Relationship Id="rId8" Type="http://schemas.openxmlformats.org/officeDocument/2006/relationships/image" Target="../media/image137.svg" /><Relationship Id="rId9" Type="http://schemas.openxmlformats.org/officeDocument/2006/relationships/image" Target="../media/image2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38.jpeg" /><Relationship Id="rId4" Type="http://schemas.openxmlformats.org/officeDocument/2006/relationships/image" Target="../media/image139.jpeg" /><Relationship Id="rId5" Type="http://schemas.openxmlformats.org/officeDocument/2006/relationships/image" Target="../media/image140.jpeg" /><Relationship Id="rId6" Type="http://schemas.openxmlformats.org/officeDocument/2006/relationships/image" Target="../media/image141.jpeg" /><Relationship Id="rId7" Type="http://schemas.openxmlformats.org/officeDocument/2006/relationships/image" Target="../media/image142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43.jpeg" /><Relationship Id="rId4" Type="http://schemas.openxmlformats.org/officeDocument/2006/relationships/image" Target="../media/image2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44.jpeg" /><Relationship Id="rId4" Type="http://schemas.openxmlformats.org/officeDocument/2006/relationships/image" Target="../media/image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45.jpeg" /><Relationship Id="rId4" Type="http://schemas.openxmlformats.org/officeDocument/2006/relationships/image" Target="../media/image127.png" /><Relationship Id="rId5" Type="http://schemas.openxmlformats.org/officeDocument/2006/relationships/image" Target="../media/image146.svg" /><Relationship Id="rId6" Type="http://schemas.openxmlformats.org/officeDocument/2006/relationships/image" Target="../media/image129.png" /><Relationship Id="rId7" Type="http://schemas.openxmlformats.org/officeDocument/2006/relationships/image" Target="../media/image147.svg" /><Relationship Id="rId8" Type="http://schemas.openxmlformats.org/officeDocument/2006/relationships/image" Target="../media/image148.jpeg" /><Relationship Id="rId9" Type="http://schemas.openxmlformats.org/officeDocument/2006/relationships/image" Target="../media/image2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49.png" /><Relationship Id="rId4" Type="http://schemas.openxmlformats.org/officeDocument/2006/relationships/image" Target="../media/image150.png" /><Relationship Id="rId5" Type="http://schemas.openxmlformats.org/officeDocument/2006/relationships/image" Target="../media/image151.svg" /><Relationship Id="rId6" Type="http://schemas.openxmlformats.org/officeDocument/2006/relationships/image" Target="../media/image152.svg" /><Relationship Id="rId7" Type="http://schemas.openxmlformats.org/officeDocument/2006/relationships/image" Target="../media/image2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Relationship Id="rId4" Type="http://schemas.openxmlformats.org/officeDocument/2006/relationships/image" Target="../media/image153.png" /><Relationship Id="rId5" Type="http://schemas.openxmlformats.org/officeDocument/2006/relationships/image" Target="../media/image154.svg" /><Relationship Id="rId6" Type="http://schemas.openxmlformats.org/officeDocument/2006/relationships/image" Target="../media/image155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56.png" /><Relationship Id="rId4" Type="http://schemas.openxmlformats.org/officeDocument/2006/relationships/image" Target="../media/image157.svg" /><Relationship Id="rId5" Type="http://schemas.openxmlformats.org/officeDocument/2006/relationships/image" Target="../media/image158.png" /><Relationship Id="rId6" Type="http://schemas.openxmlformats.org/officeDocument/2006/relationships/image" Target="../media/image159.svg" /><Relationship Id="rId7" Type="http://schemas.openxmlformats.org/officeDocument/2006/relationships/image" Target="../media/image7.png" /><Relationship Id="rId8" Type="http://schemas.openxmlformats.org/officeDocument/2006/relationships/image" Target="../media/image160.svg" /><Relationship Id="rId9" Type="http://schemas.openxmlformats.org/officeDocument/2006/relationships/image" Target="../media/image2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3.png" /><Relationship Id="rId4" Type="http://schemas.openxmlformats.org/officeDocument/2006/relationships/image" Target="../media/image161.svg" /><Relationship Id="rId5" Type="http://schemas.openxmlformats.org/officeDocument/2006/relationships/image" Target="../media/image2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7.png" /><Relationship Id="rId4" Type="http://schemas.openxmlformats.org/officeDocument/2006/relationships/image" Target="../media/image162.svg" /><Relationship Id="rId5" Type="http://schemas.openxmlformats.org/officeDocument/2006/relationships/image" Target="../media/image129.png" /><Relationship Id="rId6" Type="http://schemas.openxmlformats.org/officeDocument/2006/relationships/image" Target="../media/image163.svg" /><Relationship Id="rId7" Type="http://schemas.openxmlformats.org/officeDocument/2006/relationships/image" Target="../media/image164.jpeg" /><Relationship Id="rId8" Type="http://schemas.openxmlformats.org/officeDocument/2006/relationships/image" Target="../media/image2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72.png" /><Relationship Id="rId11" Type="http://schemas.openxmlformats.org/officeDocument/2006/relationships/image" Target="../media/image173.svg" /><Relationship Id="rId12" Type="http://schemas.openxmlformats.org/officeDocument/2006/relationships/image" Target="../media/image174.jpeg" /><Relationship Id="rId13" Type="http://schemas.openxmlformats.org/officeDocument/2006/relationships/image" Target="../media/image2.jpeg" /><Relationship Id="rId2" Type="http://schemas.openxmlformats.org/officeDocument/2006/relationships/image" Target="../media/image1.jpeg" /><Relationship Id="rId3" Type="http://schemas.openxmlformats.org/officeDocument/2006/relationships/image" Target="../media/image165.jpeg" /><Relationship Id="rId4" Type="http://schemas.openxmlformats.org/officeDocument/2006/relationships/image" Target="../media/image166.jpeg" /><Relationship Id="rId5" Type="http://schemas.openxmlformats.org/officeDocument/2006/relationships/image" Target="../media/image167.jpeg" /><Relationship Id="rId6" Type="http://schemas.openxmlformats.org/officeDocument/2006/relationships/image" Target="../media/image168.png" /><Relationship Id="rId7" Type="http://schemas.openxmlformats.org/officeDocument/2006/relationships/image" Target="../media/image169.svg" /><Relationship Id="rId8" Type="http://schemas.openxmlformats.org/officeDocument/2006/relationships/image" Target="../media/image170.png" /><Relationship Id="rId9" Type="http://schemas.openxmlformats.org/officeDocument/2006/relationships/image" Target="../media/image171.sv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2.jpeg" /><Relationship Id="rId11" Type="http://schemas.openxmlformats.org/officeDocument/2006/relationships/image" Target="../media/image23.jpeg" /><Relationship Id="rId12" Type="http://schemas.openxmlformats.org/officeDocument/2006/relationships/image" Target="../media/image24.jpeg" /><Relationship Id="rId13" Type="http://schemas.openxmlformats.org/officeDocument/2006/relationships/image" Target="../media/image2.jpeg" /><Relationship Id="rId2" Type="http://schemas.openxmlformats.org/officeDocument/2006/relationships/image" Target="../media/image1.jpeg" /><Relationship Id="rId3" Type="http://schemas.openxmlformats.org/officeDocument/2006/relationships/image" Target="../media/image15.jpeg" /><Relationship Id="rId4" Type="http://schemas.openxmlformats.org/officeDocument/2006/relationships/image" Target="../media/image16.jpeg" /><Relationship Id="rId5" Type="http://schemas.openxmlformats.org/officeDocument/2006/relationships/image" Target="../media/image17.jpeg" /><Relationship Id="rId6" Type="http://schemas.openxmlformats.org/officeDocument/2006/relationships/image" Target="../media/image18.jpeg" /><Relationship Id="rId7" Type="http://schemas.openxmlformats.org/officeDocument/2006/relationships/image" Target="../media/image19.png" /><Relationship Id="rId8" Type="http://schemas.openxmlformats.org/officeDocument/2006/relationships/image" Target="../media/image20.jpeg" /><Relationship Id="rId9" Type="http://schemas.openxmlformats.org/officeDocument/2006/relationships/image" Target="../media/image21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5.jpeg" /><Relationship Id="rId4" Type="http://schemas.openxmlformats.org/officeDocument/2006/relationships/image" Target="../media/image2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6.jpeg" /><Relationship Id="rId4" Type="http://schemas.openxmlformats.org/officeDocument/2006/relationships/image" Target="../media/image27.jpeg" /><Relationship Id="rId5" Type="http://schemas.openxmlformats.org/officeDocument/2006/relationships/image" Target="../media/image28.jpeg" /><Relationship Id="rId6" Type="http://schemas.openxmlformats.org/officeDocument/2006/relationships/image" Target="../media/image29.jpeg" /><Relationship Id="rId7" Type="http://schemas.openxmlformats.org/officeDocument/2006/relationships/image" Target="../media/image2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0.jpeg" /><Relationship Id="rId4" Type="http://schemas.openxmlformats.org/officeDocument/2006/relationships/image" Target="../media/image31.jpeg" /><Relationship Id="rId5" Type="http://schemas.openxmlformats.org/officeDocument/2006/relationships/image" Target="../media/image32.jpeg" /><Relationship Id="rId6" Type="http://schemas.openxmlformats.org/officeDocument/2006/relationships/image" Target="../media/image33.jpeg" /><Relationship Id="rId7" Type="http://schemas.openxmlformats.org/officeDocument/2006/relationships/image" Target="../media/image2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4.jpeg" /><Relationship Id="rId4" Type="http://schemas.openxmlformats.org/officeDocument/2006/relationships/image" Target="../media/image35.jpeg" /><Relationship Id="rId5" Type="http://schemas.openxmlformats.org/officeDocument/2006/relationships/image" Target="../media/image36.jpeg" /><Relationship Id="rId6" Type="http://schemas.openxmlformats.org/officeDocument/2006/relationships/image" Target="../media/image37.jpeg" /><Relationship Id="rId7" Type="http://schemas.openxmlformats.org/officeDocument/2006/relationships/image" Target="../media/image2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8.jpeg" /><Relationship Id="rId4" Type="http://schemas.openxmlformats.org/officeDocument/2006/relationships/image" Target="../media/image39.jpeg" /><Relationship Id="rId5" Type="http://schemas.openxmlformats.org/officeDocument/2006/relationships/image" Target="../media/image40.jpeg" /><Relationship Id="rId6" Type="http://schemas.openxmlformats.org/officeDocument/2006/relationships/image" Target="../media/image41.jpeg" /><Relationship Id="rId7" Type="http://schemas.openxmlformats.org/officeDocument/2006/relationships/image" Target="../media/image2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7756050" y="572457"/>
            <a:ext cx="2775900" cy="277590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  <p:sp>
        <p:nvSpPr>
          <p:cNvPr id="5" name="TextBox 5"/>
          <p:cNvSpPr txBox="1"/>
          <p:nvPr/>
        </p:nvSpPr>
        <p:spPr>
          <a:xfrm>
            <a:off x="1282119" y="4119882"/>
            <a:ext cx="15723763" cy="233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en-US" sz="6247" spc="549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Кабардино-Балкарский государственный университет им.Х.М.Бербекова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585190" y="7197803"/>
            <a:ext cx="19458380" cy="59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9"/>
              </a:lnSpc>
            </a:pPr>
            <a:r>
              <a:rPr lang="en-US" sz="4628" spc="407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Твой путь к успешному будущему начинается здесь! 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4097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723900"/>
            <a:ext cx="15723763" cy="80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Творческие коллективы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719" y="2078463"/>
            <a:ext cx="5313276" cy="3540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307" y="5811658"/>
            <a:ext cx="5359375" cy="35715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26" y="5829300"/>
            <a:ext cx="5313276" cy="3540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2150" y="2078463"/>
            <a:ext cx="5313276" cy="35408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06" y="2012292"/>
            <a:ext cx="5319474" cy="35449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6800" y="5829300"/>
            <a:ext cx="5332902" cy="3553879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2113541764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298040" y="-1241019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723900"/>
            <a:ext cx="15723763" cy="80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Военный учебный центр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1026" name="Picture 2" descr="Военно-учебный центр КБГУ принял новых курсан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9" r="4205"/>
          <a:stretch>
            <a:fillRect/>
          </a:stretch>
        </p:blipFill>
        <p:spPr bwMode="auto">
          <a:xfrm>
            <a:off x="933100" y="2211956"/>
            <a:ext cx="649927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миссия минообороны по готовности к открытию военного цент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916" y="6346419"/>
            <a:ext cx="649827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145" y="1735094"/>
            <a:ext cx="8449174" cy="8268925"/>
          </a:xfrm>
          <a:prstGeom prst="rect">
            <a:avLst/>
          </a:prstGeom>
        </p:spPr>
      </p:pic>
      <p:grpSp>
        <p:nvGrpSpPr>
          <p:cNvPr id="7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1402132604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298040" y="-1241019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723900"/>
            <a:ext cx="15723763" cy="80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Единый сервисный центр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b="14860"/>
          <a:stretch>
            <a:fillRect/>
          </a:stretch>
        </p:blipFill>
        <p:spPr>
          <a:xfrm>
            <a:off x="896912" y="2506365"/>
            <a:ext cx="5407059" cy="3467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b="14945"/>
          <a:stretch>
            <a:fillRect/>
          </a:stretch>
        </p:blipFill>
        <p:spPr>
          <a:xfrm>
            <a:off x="11607567" y="2497370"/>
            <a:ext cx="5407059" cy="3463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 b="14173"/>
          <a:stretch>
            <a:fillRect/>
          </a:stretch>
        </p:blipFill>
        <p:spPr>
          <a:xfrm>
            <a:off x="755226" y="6300071"/>
            <a:ext cx="5682165" cy="3672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 b="14703"/>
          <a:stretch>
            <a:fillRect/>
          </a:stretch>
        </p:blipFill>
        <p:spPr>
          <a:xfrm>
            <a:off x="11607567" y="6192905"/>
            <a:ext cx="5424012" cy="348433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014028" y="1223679"/>
            <a:ext cx="15723763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32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Russo One"/>
              </a:rPr>
              <a:t>Осуществляет</a:t>
            </a:r>
            <a:r>
              <a:rPr lang="ru-RU" sz="48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</a:t>
            </a:r>
            <a:r>
              <a:rPr lang="ru-RU" sz="32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Russo One"/>
              </a:rPr>
              <a:t>деятельность по принципу «одного окна»</a:t>
            </a:r>
            <a:endParaRPr lang="en-US" sz="3200" spc="448">
              <a:solidFill>
                <a:srgbClr val="FFFFFF"/>
              </a:solidFill>
              <a:latin typeface="Pacifico"/>
              <a:ea typeface="Pacifico"/>
              <a:cs typeface="Pacifico"/>
              <a:sym typeface="Russo One"/>
            </a:endParaRPr>
          </a:p>
        </p:txBody>
      </p:sp>
      <p:grpSp>
        <p:nvGrpSpPr>
          <p:cNvPr id="10" name="Group 12"/>
          <p:cNvGrpSpPr/>
          <p:nvPr/>
        </p:nvGrpSpPr>
        <p:grpSpPr>
          <a:xfrm>
            <a:off x="7583052" y="2979912"/>
            <a:ext cx="2968726" cy="5286102"/>
            <a:chExt cx="1157915" cy="1746617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1157915" cy="1746617"/>
            </a:xfrm>
            <a:custGeom>
              <a:rect l="l" t="t" r="r" b="b"/>
              <a:pathLst>
                <a:path w="1157915" h="1746617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56809"/>
                  </a:lnTo>
                  <a:cubicBezTo>
                    <a:pt x="1157915" y="1706409"/>
                    <a:pt x="1117707" y="1746617"/>
                    <a:pt x="1068107" y="1746617"/>
                  </a:cubicBezTo>
                  <a:lnTo>
                    <a:pt x="89808" y="1746617"/>
                  </a:lnTo>
                  <a:cubicBezTo>
                    <a:pt x="40208" y="1746617"/>
                    <a:pt x="0" y="1706409"/>
                    <a:pt x="0" y="1656809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2" name="TextBox 14"/>
            <p:cNvSpPr txBox="1"/>
            <p:nvPr/>
          </p:nvSpPr>
          <p:spPr>
            <a:xfrm>
              <a:off x="0" y="-38100"/>
              <a:ext cx="1157915" cy="1784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21"/>
          <p:cNvSpPr txBox="1"/>
          <p:nvPr/>
        </p:nvSpPr>
        <p:spPr>
          <a:xfrm>
            <a:off x="7848103" y="2781300"/>
            <a:ext cx="2438624" cy="3074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1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35</a:t>
            </a:r>
            <a:endParaRPr kumimoji="0" lang="en-US" sz="1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6629805" y="5622963"/>
            <a:ext cx="48768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видов </a:t>
            </a:r>
          </a:p>
          <a:p>
            <a:pPr algn="ctr"/>
            <a:r>
              <a:rPr lang="ru-RU" sz="44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услуг</a:t>
            </a:r>
            <a:endParaRPr lang="en-US" sz="4400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664381" y="3936006"/>
            <a:ext cx="48768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0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Предоставляет</a:t>
            </a:r>
          </a:p>
        </p:txBody>
      </p:sp>
      <p:grpSp>
        <p:nvGrpSpPr>
          <p:cNvPr id="16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7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2216356917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298040" y="-1241019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723900"/>
            <a:ext cx="15723763" cy="80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Активная студенческая жизнь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1" y="2114266"/>
            <a:ext cx="5227806" cy="3492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885" y="2115972"/>
            <a:ext cx="5237503" cy="34903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01" y="5829301"/>
            <a:ext cx="5276284" cy="3516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504" y="2095500"/>
            <a:ext cx="5276284" cy="3516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504" y="5829301"/>
            <a:ext cx="5276284" cy="3512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7885" y="5845905"/>
            <a:ext cx="5268223" cy="3510777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2193069497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8" name="TextBox 28"/>
          <p:cNvSpPr txBox="1"/>
          <p:nvPr/>
        </p:nvSpPr>
        <p:spPr>
          <a:xfrm>
            <a:off x="1282119" y="719457"/>
            <a:ext cx="15723763" cy="75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en-US" sz="5847" spc="51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Структура университета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70340" y="1600984"/>
            <a:ext cx="10747320" cy="65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5100" spc="448" err="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Высшее образование</a:t>
            </a:r>
            <a:endParaRPr lang="en-US" sz="51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03967" y="2549292"/>
            <a:ext cx="3968033" cy="2148121"/>
            <a:chOff x="1282119" y="2871854"/>
            <a:chExt cx="4545420" cy="3086100"/>
          </a:xfrm>
        </p:grpSpPr>
        <p:grpSp>
          <p:nvGrpSpPr>
            <p:cNvPr id="3" name="Group 3"/>
            <p:cNvGrpSpPr/>
            <p:nvPr/>
          </p:nvGrpSpPr>
          <p:grpSpPr>
            <a:xfrm>
              <a:off x="1282119" y="2871854"/>
              <a:ext cx="4545420" cy="3086100"/>
              <a:chExt cx="1197148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97148" cy="812800"/>
              </a:xfrm>
              <a:custGeom>
                <a:rect l="l" t="t" r="r" b="b"/>
                <a:pathLst>
                  <a:path w="1197148" h="812800">
                    <a:moveTo>
                      <a:pt x="86865" y="0"/>
                    </a:moveTo>
                    <a:lnTo>
                      <a:pt x="1110283" y="0"/>
                    </a:lnTo>
                    <a:cubicBezTo>
                      <a:pt x="1158257" y="0"/>
                      <a:pt x="1197148" y="38891"/>
                      <a:pt x="1197148" y="86865"/>
                    </a:cubicBezTo>
                    <a:lnTo>
                      <a:pt x="1197148" y="725935"/>
                    </a:lnTo>
                    <a:cubicBezTo>
                      <a:pt x="1197148" y="773909"/>
                      <a:pt x="1158257" y="812800"/>
                      <a:pt x="1110283" y="812800"/>
                    </a:cubicBezTo>
                    <a:lnTo>
                      <a:pt x="86865" y="812800"/>
                    </a:lnTo>
                    <a:cubicBezTo>
                      <a:pt x="38891" y="812800"/>
                      <a:pt x="0" y="773909"/>
                      <a:pt x="0" y="725935"/>
                    </a:cubicBezTo>
                    <a:lnTo>
                      <a:pt x="0" y="86865"/>
                    </a:lnTo>
                    <a:cubicBezTo>
                      <a:pt x="0" y="38891"/>
                      <a:pt x="38891" y="0"/>
                      <a:pt x="8686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197148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2533586" y="3536635"/>
              <a:ext cx="1021243" cy="878269"/>
            </a:xfrm>
            <a:custGeom>
              <a:rect l="l" t="t" r="r" b="b"/>
              <a:pathLst>
                <a:path w="1021243" h="878269">
                  <a:moveTo>
                    <a:pt x="0" y="0"/>
                  </a:moveTo>
                  <a:lnTo>
                    <a:pt x="1021243" y="0"/>
                  </a:lnTo>
                  <a:lnTo>
                    <a:pt x="1021243" y="878269"/>
                  </a:lnTo>
                  <a:lnTo>
                    <a:pt x="0" y="878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26" name="Freeform 26"/>
            <p:cNvSpPr/>
            <p:nvPr/>
          </p:nvSpPr>
          <p:spPr>
            <a:xfrm>
              <a:off x="3554829" y="3153594"/>
              <a:ext cx="954009" cy="1261310"/>
            </a:xfrm>
            <a:custGeom>
              <a:rect l="l" t="t" r="r" b="b"/>
              <a:pathLst>
                <a:path w="954009" h="1261310">
                  <a:moveTo>
                    <a:pt x="0" y="0"/>
                  </a:moveTo>
                  <a:lnTo>
                    <a:pt x="954009" y="0"/>
                  </a:lnTo>
                  <a:lnTo>
                    <a:pt x="954009" y="1261310"/>
                  </a:lnTo>
                  <a:lnTo>
                    <a:pt x="0" y="1261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30" name="TextBox 30"/>
            <p:cNvSpPr txBox="1"/>
            <p:nvPr/>
          </p:nvSpPr>
          <p:spPr>
            <a:xfrm>
              <a:off x="1681191" y="4781890"/>
              <a:ext cx="3747277" cy="685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315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Медицинская академия</a:t>
              </a:r>
              <a:endParaRPr lang="en-US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931798" y="2616730"/>
            <a:ext cx="3986230" cy="2111621"/>
            <a:chOff x="7026936" y="2871854"/>
            <a:chExt cx="4545420" cy="3086100"/>
          </a:xfrm>
        </p:grpSpPr>
        <p:grpSp>
          <p:nvGrpSpPr>
            <p:cNvPr id="6" name="Group 6"/>
            <p:cNvGrpSpPr/>
            <p:nvPr/>
          </p:nvGrpSpPr>
          <p:grpSpPr>
            <a:xfrm>
              <a:off x="7026936" y="2871854"/>
              <a:ext cx="4545420" cy="3086100"/>
              <a:chExt cx="1197148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97148" cy="812800"/>
              </a:xfrm>
              <a:custGeom>
                <a:rect l="l" t="t" r="r" b="b"/>
                <a:pathLst>
                  <a:path w="1197148" h="812800">
                    <a:moveTo>
                      <a:pt x="86865" y="0"/>
                    </a:moveTo>
                    <a:lnTo>
                      <a:pt x="1110283" y="0"/>
                    </a:lnTo>
                    <a:cubicBezTo>
                      <a:pt x="1158257" y="0"/>
                      <a:pt x="1197148" y="38891"/>
                      <a:pt x="1197148" y="86865"/>
                    </a:cubicBezTo>
                    <a:lnTo>
                      <a:pt x="1197148" y="725935"/>
                    </a:lnTo>
                    <a:cubicBezTo>
                      <a:pt x="1197148" y="773909"/>
                      <a:pt x="1158257" y="812800"/>
                      <a:pt x="1110283" y="812800"/>
                    </a:cubicBezTo>
                    <a:lnTo>
                      <a:pt x="86865" y="812800"/>
                    </a:lnTo>
                    <a:cubicBezTo>
                      <a:pt x="38891" y="812800"/>
                      <a:pt x="0" y="773909"/>
                      <a:pt x="0" y="725935"/>
                    </a:cubicBezTo>
                    <a:lnTo>
                      <a:pt x="0" y="86865"/>
                    </a:lnTo>
                    <a:cubicBezTo>
                      <a:pt x="0" y="38891"/>
                      <a:pt x="38891" y="0"/>
                      <a:pt x="8686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197148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8571065" y="3058537"/>
              <a:ext cx="1457915" cy="1431408"/>
            </a:xfrm>
            <a:custGeom>
              <a:rect l="l" t="t" r="r" b="b"/>
              <a:pathLst>
                <a:path w="1457915" h="1431408">
                  <a:moveTo>
                    <a:pt x="0" y="0"/>
                  </a:moveTo>
                  <a:lnTo>
                    <a:pt x="1457915" y="0"/>
                  </a:lnTo>
                  <a:lnTo>
                    <a:pt x="1457915" y="1431408"/>
                  </a:lnTo>
                  <a:lnTo>
                    <a:pt x="0" y="143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31" name="TextBox 31"/>
            <p:cNvSpPr txBox="1"/>
            <p:nvPr/>
          </p:nvSpPr>
          <p:spPr>
            <a:xfrm>
              <a:off x="7173030" y="4634605"/>
              <a:ext cx="4253231" cy="1293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5"/>
                </a:lnSpc>
              </a:pPr>
              <a:r>
                <a:rPr lang="en-US" sz="200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Институт стоматологии и челюстно-лицевой хирургии</a:t>
              </a:r>
              <a:endParaRPr lang="en-US" sz="2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9255080" y="2638882"/>
            <a:ext cx="3986230" cy="2058531"/>
            <a:chOff x="12772506" y="2871854"/>
            <a:chExt cx="4545420" cy="3086100"/>
          </a:xfrm>
        </p:grpSpPr>
        <p:grpSp>
          <p:nvGrpSpPr>
            <p:cNvPr id="9" name="Group 9"/>
            <p:cNvGrpSpPr/>
            <p:nvPr/>
          </p:nvGrpSpPr>
          <p:grpSpPr>
            <a:xfrm>
              <a:off x="12772506" y="2871854"/>
              <a:ext cx="4545420" cy="3086100"/>
              <a:chExt cx="1197148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97148" cy="812800"/>
              </a:xfrm>
              <a:custGeom>
                <a:rect l="l" t="t" r="r" b="b"/>
                <a:pathLst>
                  <a:path w="1197148" h="812800">
                    <a:moveTo>
                      <a:pt x="86865" y="0"/>
                    </a:moveTo>
                    <a:lnTo>
                      <a:pt x="1110283" y="0"/>
                    </a:lnTo>
                    <a:cubicBezTo>
                      <a:pt x="1158257" y="0"/>
                      <a:pt x="1197148" y="38891"/>
                      <a:pt x="1197148" y="86865"/>
                    </a:cubicBezTo>
                    <a:lnTo>
                      <a:pt x="1197148" y="725935"/>
                    </a:lnTo>
                    <a:cubicBezTo>
                      <a:pt x="1197148" y="773909"/>
                      <a:pt x="1158257" y="812800"/>
                      <a:pt x="1110283" y="812800"/>
                    </a:cubicBezTo>
                    <a:lnTo>
                      <a:pt x="86865" y="812800"/>
                    </a:lnTo>
                    <a:cubicBezTo>
                      <a:pt x="38891" y="812800"/>
                      <a:pt x="0" y="773909"/>
                      <a:pt x="0" y="725935"/>
                    </a:cubicBezTo>
                    <a:lnTo>
                      <a:pt x="0" y="86865"/>
                    </a:lnTo>
                    <a:cubicBezTo>
                      <a:pt x="0" y="38891"/>
                      <a:pt x="38891" y="0"/>
                      <a:pt x="8686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197148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3616936" y="3433424"/>
              <a:ext cx="1647552" cy="1234166"/>
            </a:xfrm>
            <a:custGeom>
              <a:rect l="l" t="t" r="r" b="b"/>
              <a:pathLst>
                <a:path w="1647552" h="1234166">
                  <a:moveTo>
                    <a:pt x="0" y="0"/>
                  </a:moveTo>
                  <a:lnTo>
                    <a:pt x="1647552" y="0"/>
                  </a:lnTo>
                  <a:lnTo>
                    <a:pt x="1647552" y="1234166"/>
                  </a:lnTo>
                  <a:lnTo>
                    <a:pt x="0" y="123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27" name="Freeform 27"/>
            <p:cNvSpPr/>
            <p:nvPr/>
          </p:nvSpPr>
          <p:spPr>
            <a:xfrm>
              <a:off x="15264488" y="3153594"/>
              <a:ext cx="1487680" cy="1543819"/>
            </a:xfrm>
            <a:custGeom>
              <a:rect l="l" t="t" r="r" b="b"/>
              <a:pathLst>
                <a:path w="1487680" h="1543819">
                  <a:moveTo>
                    <a:pt x="0" y="0"/>
                  </a:moveTo>
                  <a:lnTo>
                    <a:pt x="1487680" y="0"/>
                  </a:lnTo>
                  <a:lnTo>
                    <a:pt x="1487680" y="1543819"/>
                  </a:lnTo>
                  <a:lnTo>
                    <a:pt x="0" y="1543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32" name="TextBox 32"/>
            <p:cNvSpPr txBox="1"/>
            <p:nvPr/>
          </p:nvSpPr>
          <p:spPr>
            <a:xfrm>
              <a:off x="12873257" y="4760187"/>
              <a:ext cx="4343919" cy="961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9"/>
                </a:lnSpc>
              </a:pPr>
              <a:r>
                <a:rPr lang="en-US" sz="240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Институт права, экономики и финансов</a:t>
              </a:r>
              <a:endParaRPr lang="en-US" sz="24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3578362" y="2631794"/>
            <a:ext cx="3986230" cy="2111621"/>
            <a:chOff x="3770340" y="6577079"/>
            <a:chExt cx="4545420" cy="3086100"/>
          </a:xfrm>
        </p:grpSpPr>
        <p:grpSp>
          <p:nvGrpSpPr>
            <p:cNvPr id="12" name="Group 12"/>
            <p:cNvGrpSpPr/>
            <p:nvPr/>
          </p:nvGrpSpPr>
          <p:grpSpPr>
            <a:xfrm>
              <a:off x="3770340" y="6577079"/>
              <a:ext cx="4545420" cy="3086100"/>
              <a:chExt cx="1197148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97148" cy="812800"/>
              </a:xfrm>
              <a:custGeom>
                <a:rect l="l" t="t" r="r" b="b"/>
                <a:pathLst>
                  <a:path w="1197148" h="812800">
                    <a:moveTo>
                      <a:pt x="86865" y="0"/>
                    </a:moveTo>
                    <a:lnTo>
                      <a:pt x="1110283" y="0"/>
                    </a:lnTo>
                    <a:cubicBezTo>
                      <a:pt x="1158257" y="0"/>
                      <a:pt x="1197148" y="38891"/>
                      <a:pt x="1197148" y="86865"/>
                    </a:cubicBezTo>
                    <a:lnTo>
                      <a:pt x="1197148" y="725935"/>
                    </a:lnTo>
                    <a:cubicBezTo>
                      <a:pt x="1197148" y="773909"/>
                      <a:pt x="1158257" y="812800"/>
                      <a:pt x="1110283" y="812800"/>
                    </a:cubicBezTo>
                    <a:lnTo>
                      <a:pt x="86865" y="812800"/>
                    </a:lnTo>
                    <a:cubicBezTo>
                      <a:pt x="38891" y="812800"/>
                      <a:pt x="0" y="773909"/>
                      <a:pt x="0" y="725935"/>
                    </a:cubicBezTo>
                    <a:lnTo>
                      <a:pt x="0" y="86865"/>
                    </a:lnTo>
                    <a:cubicBezTo>
                      <a:pt x="0" y="38891"/>
                      <a:pt x="38891" y="0"/>
                      <a:pt x="8686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197148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4716377" y="7580118"/>
              <a:ext cx="829626" cy="540011"/>
            </a:xfrm>
            <a:custGeom>
              <a:rect l="l" t="t" r="r" b="b"/>
              <a:pathLst>
                <a:path w="829625" h="540011">
                  <a:moveTo>
                    <a:pt x="0" y="0"/>
                  </a:moveTo>
                  <a:lnTo>
                    <a:pt x="829626" y="0"/>
                  </a:lnTo>
                  <a:lnTo>
                    <a:pt x="829626" y="540011"/>
                  </a:lnTo>
                  <a:lnTo>
                    <a:pt x="0" y="540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22" name="Freeform 22"/>
            <p:cNvSpPr/>
            <p:nvPr/>
          </p:nvSpPr>
          <p:spPr>
            <a:xfrm>
              <a:off x="5688233" y="6829469"/>
              <a:ext cx="278613" cy="860881"/>
            </a:xfrm>
            <a:custGeom>
              <a:rect l="l" t="t" r="r" b="b"/>
              <a:pathLst>
                <a:path w="278613" h="860881">
                  <a:moveTo>
                    <a:pt x="0" y="0"/>
                  </a:moveTo>
                  <a:lnTo>
                    <a:pt x="278612" y="0"/>
                  </a:lnTo>
                  <a:lnTo>
                    <a:pt x="278612" y="860882"/>
                  </a:lnTo>
                  <a:lnTo>
                    <a:pt x="0" y="860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23" name="Freeform 23"/>
            <p:cNvSpPr/>
            <p:nvPr/>
          </p:nvSpPr>
          <p:spPr>
            <a:xfrm rot="-1277366">
              <a:off x="5729571" y="7646166"/>
              <a:ext cx="958775" cy="407915"/>
            </a:xfrm>
            <a:custGeom>
              <a:rect l="l" t="t" r="r" b="b"/>
              <a:pathLst>
                <a:path w="958775" h="407915">
                  <a:moveTo>
                    <a:pt x="0" y="0"/>
                  </a:moveTo>
                  <a:lnTo>
                    <a:pt x="958775" y="0"/>
                  </a:lnTo>
                  <a:lnTo>
                    <a:pt x="958775" y="407915"/>
                  </a:lnTo>
                  <a:lnTo>
                    <a:pt x="0" y="40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24" name="Freeform 24"/>
            <p:cNvSpPr/>
            <p:nvPr/>
          </p:nvSpPr>
          <p:spPr>
            <a:xfrm>
              <a:off x="6676796" y="6874081"/>
              <a:ext cx="496234" cy="1223896"/>
            </a:xfrm>
            <a:custGeom>
              <a:rect l="l" t="t" r="r" b="b"/>
              <a:pathLst>
                <a:path w="496234" h="1223896">
                  <a:moveTo>
                    <a:pt x="0" y="0"/>
                  </a:moveTo>
                  <a:lnTo>
                    <a:pt x="496234" y="0"/>
                  </a:lnTo>
                  <a:lnTo>
                    <a:pt x="496234" y="1223896"/>
                  </a:lnTo>
                  <a:lnTo>
                    <a:pt x="0" y="122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33" name="TextBox 33"/>
            <p:cNvSpPr txBox="1"/>
            <p:nvPr/>
          </p:nvSpPr>
          <p:spPr>
            <a:xfrm>
              <a:off x="3831115" y="8482079"/>
              <a:ext cx="4423870" cy="974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40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Институт математики и естественных наук</a:t>
              </a:r>
              <a:endParaRPr lang="en-US" sz="24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533392" y="5321617"/>
            <a:ext cx="3941814" cy="2179666"/>
            <a:chOff x="603967" y="5099004"/>
            <a:chExt cx="4545420" cy="3086100"/>
          </a:xfrm>
        </p:grpSpPr>
        <p:grpSp>
          <p:nvGrpSpPr>
            <p:cNvPr id="15" name="Group 15"/>
            <p:cNvGrpSpPr/>
            <p:nvPr/>
          </p:nvGrpSpPr>
          <p:grpSpPr>
            <a:xfrm>
              <a:off x="603967" y="5099004"/>
              <a:ext cx="4545420" cy="3086100"/>
              <a:chExt cx="1197148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97148" cy="812800"/>
              </a:xfrm>
              <a:custGeom>
                <a:rect l="l" t="t" r="r" b="b"/>
                <a:pathLst>
                  <a:path w="1197148" h="812800">
                    <a:moveTo>
                      <a:pt x="86865" y="0"/>
                    </a:moveTo>
                    <a:lnTo>
                      <a:pt x="1110283" y="0"/>
                    </a:lnTo>
                    <a:cubicBezTo>
                      <a:pt x="1158257" y="0"/>
                      <a:pt x="1197148" y="38891"/>
                      <a:pt x="1197148" y="86865"/>
                    </a:cubicBezTo>
                    <a:lnTo>
                      <a:pt x="1197148" y="725935"/>
                    </a:lnTo>
                    <a:cubicBezTo>
                      <a:pt x="1197148" y="773909"/>
                      <a:pt x="1158257" y="812800"/>
                      <a:pt x="1110283" y="812800"/>
                    </a:cubicBezTo>
                    <a:lnTo>
                      <a:pt x="86865" y="812800"/>
                    </a:lnTo>
                    <a:cubicBezTo>
                      <a:pt x="38891" y="812800"/>
                      <a:pt x="0" y="773909"/>
                      <a:pt x="0" y="725935"/>
                    </a:cubicBezTo>
                    <a:lnTo>
                      <a:pt x="0" y="86865"/>
                    </a:lnTo>
                    <a:cubicBezTo>
                      <a:pt x="0" y="38891"/>
                      <a:pt x="38891" y="0"/>
                      <a:pt x="8686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197148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1982263" y="5292423"/>
              <a:ext cx="1788827" cy="1431062"/>
            </a:xfrm>
            <a:custGeom>
              <a:rect l="l" t="t" r="r" b="b"/>
              <a:pathLst>
                <a:path w="1788827" h="1431062">
                  <a:moveTo>
                    <a:pt x="0" y="0"/>
                  </a:moveTo>
                  <a:lnTo>
                    <a:pt x="1788827" y="0"/>
                  </a:lnTo>
                  <a:lnTo>
                    <a:pt x="1788827" y="1431061"/>
                  </a:lnTo>
                  <a:lnTo>
                    <a:pt x="0" y="1431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34" name="TextBox 34"/>
            <p:cNvSpPr txBox="1"/>
            <p:nvPr/>
          </p:nvSpPr>
          <p:spPr>
            <a:xfrm>
              <a:off x="725517" y="6831393"/>
              <a:ext cx="4423870" cy="1252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7"/>
                </a:lnSpc>
              </a:pPr>
              <a:r>
                <a:rPr lang="en-US" sz="200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Институт электроники, робототехники и искусственного интеллекта</a:t>
              </a:r>
              <a:endParaRPr lang="en-US" sz="2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315503" y="5431499"/>
            <a:ext cx="3941814" cy="2156769"/>
            <a:chOff x="2301445" y="2970158"/>
            <a:chExt cx="5414356" cy="3086100"/>
          </a:xfrm>
        </p:grpSpPr>
        <p:grpSp>
          <p:nvGrpSpPr>
            <p:cNvPr id="41" name="Group 3"/>
            <p:cNvGrpSpPr/>
            <p:nvPr/>
          </p:nvGrpSpPr>
          <p:grpSpPr>
            <a:xfrm>
              <a:off x="2301445" y="2970158"/>
              <a:ext cx="5414356" cy="3086100"/>
              <a:chExt cx="1426003" cy="812800"/>
            </a:xfrm>
          </p:grpSpPr>
          <p:sp>
            <p:nvSpPr>
              <p:cNvPr id="45" name="Freeform 4"/>
              <p:cNvSpPr/>
              <p:nvPr/>
            </p:nvSpPr>
            <p:spPr>
              <a:xfrm>
                <a:off x="0" y="0"/>
                <a:ext cx="1426003" cy="812800"/>
              </a:xfrm>
              <a:custGeom>
                <a:rect l="l" t="t" r="r" b="b"/>
                <a:pathLst>
                  <a:path w="1426003" h="812800">
                    <a:moveTo>
                      <a:pt x="72924" y="0"/>
                    </a:moveTo>
                    <a:lnTo>
                      <a:pt x="1353079" y="0"/>
                    </a:lnTo>
                    <a:cubicBezTo>
                      <a:pt x="1393354" y="0"/>
                      <a:pt x="1426003" y="32649"/>
                      <a:pt x="1426003" y="72924"/>
                    </a:cubicBezTo>
                    <a:lnTo>
                      <a:pt x="1426003" y="739876"/>
                    </a:lnTo>
                    <a:cubicBezTo>
                      <a:pt x="1426003" y="759216"/>
                      <a:pt x="1418320" y="777765"/>
                      <a:pt x="1404644" y="791441"/>
                    </a:cubicBezTo>
                    <a:cubicBezTo>
                      <a:pt x="1390968" y="805117"/>
                      <a:pt x="1372420" y="812800"/>
                      <a:pt x="1353079" y="812800"/>
                    </a:cubicBezTo>
                    <a:lnTo>
                      <a:pt x="72924" y="812800"/>
                    </a:lnTo>
                    <a:cubicBezTo>
                      <a:pt x="53584" y="812800"/>
                      <a:pt x="35035" y="805117"/>
                      <a:pt x="21359" y="791441"/>
                    </a:cubicBezTo>
                    <a:cubicBezTo>
                      <a:pt x="7683" y="777765"/>
                      <a:pt x="0" y="759216"/>
                      <a:pt x="0" y="739876"/>
                    </a:cubicBezTo>
                    <a:lnTo>
                      <a:pt x="0" y="72924"/>
                    </a:lnTo>
                    <a:cubicBezTo>
                      <a:pt x="0" y="53584"/>
                      <a:pt x="7683" y="35035"/>
                      <a:pt x="21359" y="21359"/>
                    </a:cubicBezTo>
                    <a:cubicBezTo>
                      <a:pt x="35035" y="7683"/>
                      <a:pt x="53584" y="0"/>
                      <a:pt x="7292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46" name="TextBox 5"/>
              <p:cNvSpPr txBox="1"/>
              <p:nvPr/>
            </p:nvSpPr>
            <p:spPr>
              <a:xfrm>
                <a:off x="0" y="-38100"/>
                <a:ext cx="1426003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Freeform 15"/>
            <p:cNvSpPr/>
            <p:nvPr/>
          </p:nvSpPr>
          <p:spPr>
            <a:xfrm>
              <a:off x="4909434" y="3165558"/>
              <a:ext cx="1538359" cy="1426479"/>
            </a:xfrm>
            <a:custGeom>
              <a:rect l="l" t="t" r="r" b="b"/>
              <a:pathLst>
                <a:path w="1538359" h="1426479">
                  <a:moveTo>
                    <a:pt x="0" y="0"/>
                  </a:moveTo>
                  <a:lnTo>
                    <a:pt x="1538359" y="0"/>
                  </a:lnTo>
                  <a:lnTo>
                    <a:pt x="1538359" y="1426479"/>
                  </a:lnTo>
                  <a:lnTo>
                    <a:pt x="0" y="142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43" name="Freeform 16"/>
            <p:cNvSpPr/>
            <p:nvPr/>
          </p:nvSpPr>
          <p:spPr>
            <a:xfrm>
              <a:off x="3594696" y="3165558"/>
              <a:ext cx="1413927" cy="1413974"/>
            </a:xfrm>
            <a:custGeom>
              <a:rect l="l" t="t" r="r" b="b"/>
              <a:pathLst>
                <a:path w="1413927" h="1413974">
                  <a:moveTo>
                    <a:pt x="0" y="0"/>
                  </a:moveTo>
                  <a:lnTo>
                    <a:pt x="1413927" y="0"/>
                  </a:lnTo>
                  <a:lnTo>
                    <a:pt x="1413927" y="1413974"/>
                  </a:lnTo>
                  <a:lnTo>
                    <a:pt x="0" y="141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 l="-14439" t="-10565" r="-9343" b="-16983"/>
              </a:stretch>
            </a:blipFill>
          </p:spPr>
          <p:txBody>
            <a:bodyPr/>
            <a:lstStyle/>
            <a:p/>
          </p:txBody>
        </p:sp>
        <p:sp>
          <p:nvSpPr>
            <p:cNvPr id="44" name="TextBox 27"/>
            <p:cNvSpPr txBox="1"/>
            <p:nvPr/>
          </p:nvSpPr>
          <p:spPr>
            <a:xfrm>
              <a:off x="2500981" y="4880194"/>
              <a:ext cx="5015284" cy="99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00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Институт архитектуры, строительства и дизайна</a:t>
              </a:r>
              <a:endParaRPr lang="en-US" sz="2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1804747" y="5499953"/>
            <a:ext cx="3941814" cy="2130042"/>
            <a:chOff x="10348749" y="2970158"/>
            <a:chExt cx="5414356" cy="3086100"/>
          </a:xfrm>
        </p:grpSpPr>
        <p:grpSp>
          <p:nvGrpSpPr>
            <p:cNvPr id="48" name="Group 6"/>
            <p:cNvGrpSpPr/>
            <p:nvPr/>
          </p:nvGrpSpPr>
          <p:grpSpPr>
            <a:xfrm>
              <a:off x="10348749" y="2970158"/>
              <a:ext cx="5414356" cy="3086100"/>
              <a:chExt cx="1426003" cy="812800"/>
            </a:xfrm>
          </p:grpSpPr>
          <p:sp>
            <p:nvSpPr>
              <p:cNvPr id="53" name="Freeform 7"/>
              <p:cNvSpPr/>
              <p:nvPr/>
            </p:nvSpPr>
            <p:spPr>
              <a:xfrm>
                <a:off x="0" y="0"/>
                <a:ext cx="1426003" cy="812800"/>
              </a:xfrm>
              <a:custGeom>
                <a:rect l="l" t="t" r="r" b="b"/>
                <a:pathLst>
                  <a:path w="1426003" h="812800">
                    <a:moveTo>
                      <a:pt x="72924" y="0"/>
                    </a:moveTo>
                    <a:lnTo>
                      <a:pt x="1353079" y="0"/>
                    </a:lnTo>
                    <a:cubicBezTo>
                      <a:pt x="1393354" y="0"/>
                      <a:pt x="1426003" y="32649"/>
                      <a:pt x="1426003" y="72924"/>
                    </a:cubicBezTo>
                    <a:lnTo>
                      <a:pt x="1426003" y="739876"/>
                    </a:lnTo>
                    <a:cubicBezTo>
                      <a:pt x="1426003" y="759216"/>
                      <a:pt x="1418320" y="777765"/>
                      <a:pt x="1404644" y="791441"/>
                    </a:cubicBezTo>
                    <a:cubicBezTo>
                      <a:pt x="1390968" y="805117"/>
                      <a:pt x="1372420" y="812800"/>
                      <a:pt x="1353079" y="812800"/>
                    </a:cubicBezTo>
                    <a:lnTo>
                      <a:pt x="72924" y="812800"/>
                    </a:lnTo>
                    <a:cubicBezTo>
                      <a:pt x="53584" y="812800"/>
                      <a:pt x="35035" y="805117"/>
                      <a:pt x="21359" y="791441"/>
                    </a:cubicBezTo>
                    <a:cubicBezTo>
                      <a:pt x="7683" y="777765"/>
                      <a:pt x="0" y="759216"/>
                      <a:pt x="0" y="739876"/>
                    </a:cubicBezTo>
                    <a:lnTo>
                      <a:pt x="0" y="72924"/>
                    </a:lnTo>
                    <a:cubicBezTo>
                      <a:pt x="0" y="53584"/>
                      <a:pt x="7683" y="35035"/>
                      <a:pt x="21359" y="21359"/>
                    </a:cubicBezTo>
                    <a:cubicBezTo>
                      <a:pt x="35035" y="7683"/>
                      <a:pt x="53584" y="0"/>
                      <a:pt x="7292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54" name="TextBox 8"/>
              <p:cNvSpPr txBox="1"/>
              <p:nvPr/>
            </p:nvSpPr>
            <p:spPr>
              <a:xfrm>
                <a:off x="0" y="-38100"/>
                <a:ext cx="1426003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9" name="Freeform 17"/>
            <p:cNvSpPr/>
            <p:nvPr/>
          </p:nvSpPr>
          <p:spPr>
            <a:xfrm>
              <a:off x="13915610" y="3280641"/>
              <a:ext cx="1204100" cy="1311396"/>
            </a:xfrm>
            <a:custGeom>
              <a:rect l="l" t="t" r="r" b="b"/>
              <a:pathLst>
                <a:path w="1204100" h="1311396">
                  <a:moveTo>
                    <a:pt x="0" y="0"/>
                  </a:moveTo>
                  <a:lnTo>
                    <a:pt x="1204100" y="0"/>
                  </a:lnTo>
                  <a:lnTo>
                    <a:pt x="1204100" y="1311396"/>
                  </a:lnTo>
                  <a:lnTo>
                    <a:pt x="0" y="1311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50" name="Freeform 18"/>
            <p:cNvSpPr/>
            <p:nvPr/>
          </p:nvSpPr>
          <p:spPr>
            <a:xfrm>
              <a:off x="12618842" y="3248918"/>
              <a:ext cx="1296768" cy="1247255"/>
            </a:xfrm>
            <a:custGeom>
              <a:rect l="l" t="t" r="r" b="b"/>
              <a:pathLst>
                <a:path w="1296768" h="1247255">
                  <a:moveTo>
                    <a:pt x="0" y="0"/>
                  </a:moveTo>
                  <a:lnTo>
                    <a:pt x="1296768" y="0"/>
                  </a:lnTo>
                  <a:lnTo>
                    <a:pt x="1296768" y="1247254"/>
                  </a:lnTo>
                  <a:lnTo>
                    <a:pt x="0" y="1247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=""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51" name="Freeform 19"/>
            <p:cNvSpPr/>
            <p:nvPr/>
          </p:nvSpPr>
          <p:spPr>
            <a:xfrm>
              <a:off x="11312710" y="3392513"/>
              <a:ext cx="1306132" cy="1087652"/>
            </a:xfrm>
            <a:custGeom>
              <a:rect l="l" t="t" r="r" b="b"/>
              <a:pathLst>
                <a:path w="1306132" h="1087652">
                  <a:moveTo>
                    <a:pt x="0" y="0"/>
                  </a:moveTo>
                  <a:lnTo>
                    <a:pt x="1306132" y="0"/>
                  </a:lnTo>
                  <a:lnTo>
                    <a:pt x="1306132" y="1087652"/>
                  </a:lnTo>
                  <a:lnTo>
                    <a:pt x="0" y="1087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52" name="TextBox 28"/>
            <p:cNvSpPr txBox="1"/>
            <p:nvPr/>
          </p:nvSpPr>
          <p:spPr>
            <a:xfrm>
              <a:off x="10548285" y="4696811"/>
              <a:ext cx="5015285" cy="1337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00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Институт педагогики, психологии и физического образования</a:t>
              </a:r>
              <a:endParaRPr lang="en-US" sz="2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590197" y="7821222"/>
            <a:ext cx="3923359" cy="2141651"/>
            <a:chOff x="2301445" y="6770633"/>
            <a:chExt cx="5414356" cy="3086100"/>
          </a:xfrm>
        </p:grpSpPr>
        <p:grpSp>
          <p:nvGrpSpPr>
            <p:cNvPr id="56" name="Group 9"/>
            <p:cNvGrpSpPr/>
            <p:nvPr/>
          </p:nvGrpSpPr>
          <p:grpSpPr>
            <a:xfrm>
              <a:off x="2301445" y="6770633"/>
              <a:ext cx="5414356" cy="3086100"/>
              <a:chExt cx="1426003" cy="812800"/>
            </a:xfrm>
          </p:grpSpPr>
          <p:sp>
            <p:nvSpPr>
              <p:cNvPr id="60" name="Freeform 10"/>
              <p:cNvSpPr/>
              <p:nvPr/>
            </p:nvSpPr>
            <p:spPr>
              <a:xfrm>
                <a:off x="0" y="0"/>
                <a:ext cx="1426003" cy="812800"/>
              </a:xfrm>
              <a:custGeom>
                <a:rect l="l" t="t" r="r" b="b"/>
                <a:pathLst>
                  <a:path w="1426003" h="812800">
                    <a:moveTo>
                      <a:pt x="72924" y="0"/>
                    </a:moveTo>
                    <a:lnTo>
                      <a:pt x="1353079" y="0"/>
                    </a:lnTo>
                    <a:cubicBezTo>
                      <a:pt x="1393354" y="0"/>
                      <a:pt x="1426003" y="32649"/>
                      <a:pt x="1426003" y="72924"/>
                    </a:cubicBezTo>
                    <a:lnTo>
                      <a:pt x="1426003" y="739876"/>
                    </a:lnTo>
                    <a:cubicBezTo>
                      <a:pt x="1426003" y="759216"/>
                      <a:pt x="1418320" y="777765"/>
                      <a:pt x="1404644" y="791441"/>
                    </a:cubicBezTo>
                    <a:cubicBezTo>
                      <a:pt x="1390968" y="805117"/>
                      <a:pt x="1372420" y="812800"/>
                      <a:pt x="1353079" y="812800"/>
                    </a:cubicBezTo>
                    <a:lnTo>
                      <a:pt x="72924" y="812800"/>
                    </a:lnTo>
                    <a:cubicBezTo>
                      <a:pt x="53584" y="812800"/>
                      <a:pt x="35035" y="805117"/>
                      <a:pt x="21359" y="791441"/>
                    </a:cubicBezTo>
                    <a:cubicBezTo>
                      <a:pt x="7683" y="777765"/>
                      <a:pt x="0" y="759216"/>
                      <a:pt x="0" y="739876"/>
                    </a:cubicBezTo>
                    <a:lnTo>
                      <a:pt x="0" y="72924"/>
                    </a:lnTo>
                    <a:cubicBezTo>
                      <a:pt x="0" y="53584"/>
                      <a:pt x="7683" y="35035"/>
                      <a:pt x="21359" y="21359"/>
                    </a:cubicBezTo>
                    <a:cubicBezTo>
                      <a:pt x="35035" y="7683"/>
                      <a:pt x="53584" y="0"/>
                      <a:pt x="7292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61" name="TextBox 11"/>
              <p:cNvSpPr txBox="1"/>
              <p:nvPr/>
            </p:nvSpPr>
            <p:spPr>
              <a:xfrm>
                <a:off x="0" y="-38100"/>
                <a:ext cx="1426003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7" name="Freeform 20"/>
            <p:cNvSpPr/>
            <p:nvPr/>
          </p:nvSpPr>
          <p:spPr>
            <a:xfrm>
              <a:off x="5665874" y="6970658"/>
              <a:ext cx="781920" cy="1595711"/>
            </a:xfrm>
            <a:custGeom>
              <a:rect l="l" t="t" r="r" b="b"/>
              <a:pathLst>
                <a:path w="781920" h="1595711">
                  <a:moveTo>
                    <a:pt x="0" y="0"/>
                  </a:moveTo>
                  <a:lnTo>
                    <a:pt x="781919" y="0"/>
                  </a:lnTo>
                  <a:lnTo>
                    <a:pt x="781919" y="1595711"/>
                  </a:lnTo>
                  <a:lnTo>
                    <a:pt x="0" y="1595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=""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58" name="Freeform 21"/>
            <p:cNvSpPr/>
            <p:nvPr/>
          </p:nvSpPr>
          <p:spPr>
            <a:xfrm>
              <a:off x="3770340" y="7100342"/>
              <a:ext cx="1518483" cy="1466027"/>
            </a:xfrm>
            <a:custGeom>
              <a:rect l="l" t="t" r="r" b="b"/>
              <a:pathLst>
                <a:path w="1518483" h="1466027">
                  <a:moveTo>
                    <a:pt x="0" y="0"/>
                  </a:moveTo>
                  <a:lnTo>
                    <a:pt x="1518483" y="0"/>
                  </a:lnTo>
                  <a:lnTo>
                    <a:pt x="1518483" y="1466027"/>
                  </a:lnTo>
                  <a:lnTo>
                    <a:pt x="0" y="1466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=""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59" name="TextBox 29"/>
            <p:cNvSpPr txBox="1"/>
            <p:nvPr/>
          </p:nvSpPr>
          <p:spPr>
            <a:xfrm>
              <a:off x="2700515" y="8680670"/>
              <a:ext cx="4815748" cy="960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00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Социально-гуманитарный институт</a:t>
              </a:r>
              <a:endParaRPr lang="en-US" sz="2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577949" y="7832838"/>
            <a:ext cx="3896713" cy="2168862"/>
            <a:chOff x="10348749" y="6770633"/>
            <a:chExt cx="5414356" cy="3111343"/>
          </a:xfrm>
        </p:grpSpPr>
        <p:grpSp>
          <p:nvGrpSpPr>
            <p:cNvPr id="63" name="Group 12"/>
            <p:cNvGrpSpPr/>
            <p:nvPr/>
          </p:nvGrpSpPr>
          <p:grpSpPr>
            <a:xfrm>
              <a:off x="10348749" y="6770633"/>
              <a:ext cx="5414356" cy="3086100"/>
              <a:chExt cx="1426003" cy="812800"/>
            </a:xfrm>
          </p:grpSpPr>
          <p:sp>
            <p:nvSpPr>
              <p:cNvPr id="68" name="Freeform 13"/>
              <p:cNvSpPr/>
              <p:nvPr/>
            </p:nvSpPr>
            <p:spPr>
              <a:xfrm>
                <a:off x="0" y="0"/>
                <a:ext cx="1426003" cy="812800"/>
              </a:xfrm>
              <a:custGeom>
                <a:rect l="l" t="t" r="r" b="b"/>
                <a:pathLst>
                  <a:path w="1426003" h="812800">
                    <a:moveTo>
                      <a:pt x="72924" y="0"/>
                    </a:moveTo>
                    <a:lnTo>
                      <a:pt x="1353079" y="0"/>
                    </a:lnTo>
                    <a:cubicBezTo>
                      <a:pt x="1393354" y="0"/>
                      <a:pt x="1426003" y="32649"/>
                      <a:pt x="1426003" y="72924"/>
                    </a:cubicBezTo>
                    <a:lnTo>
                      <a:pt x="1426003" y="739876"/>
                    </a:lnTo>
                    <a:cubicBezTo>
                      <a:pt x="1426003" y="759216"/>
                      <a:pt x="1418320" y="777765"/>
                      <a:pt x="1404644" y="791441"/>
                    </a:cubicBezTo>
                    <a:cubicBezTo>
                      <a:pt x="1390968" y="805117"/>
                      <a:pt x="1372420" y="812800"/>
                      <a:pt x="1353079" y="812800"/>
                    </a:cubicBezTo>
                    <a:lnTo>
                      <a:pt x="72924" y="812800"/>
                    </a:lnTo>
                    <a:cubicBezTo>
                      <a:pt x="53584" y="812800"/>
                      <a:pt x="35035" y="805117"/>
                      <a:pt x="21359" y="791441"/>
                    </a:cubicBezTo>
                    <a:cubicBezTo>
                      <a:pt x="7683" y="777765"/>
                      <a:pt x="0" y="759216"/>
                      <a:pt x="0" y="739876"/>
                    </a:cubicBezTo>
                    <a:lnTo>
                      <a:pt x="0" y="72924"/>
                    </a:lnTo>
                    <a:cubicBezTo>
                      <a:pt x="0" y="53584"/>
                      <a:pt x="7683" y="35035"/>
                      <a:pt x="21359" y="21359"/>
                    </a:cubicBezTo>
                    <a:cubicBezTo>
                      <a:pt x="35035" y="7683"/>
                      <a:pt x="53584" y="0"/>
                      <a:pt x="7292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4BC6">
                      <a:alpha val="84000"/>
                    </a:srgbClr>
                  </a:gs>
                  <a:gs pos="100000">
                    <a:srgbClr val="77ADFF">
                      <a:alpha val="84000"/>
                    </a:srgbClr>
                  </a:gs>
                </a:gsLst>
                <a:lin ang="0"/>
              </a:gradFill>
            </p:spPr>
            <p:txBody>
              <a:bodyPr/>
              <a:lstStyle/>
              <a:p/>
            </p:txBody>
          </p:sp>
          <p:sp>
            <p:nvSpPr>
              <p:cNvPr id="69" name="TextBox 14"/>
              <p:cNvSpPr txBox="1"/>
              <p:nvPr/>
            </p:nvSpPr>
            <p:spPr>
              <a:xfrm>
                <a:off x="0" y="-38100"/>
                <a:ext cx="1426003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4" name="Freeform 22"/>
            <p:cNvSpPr/>
            <p:nvPr/>
          </p:nvSpPr>
          <p:spPr>
            <a:xfrm>
              <a:off x="11763581" y="6970658"/>
              <a:ext cx="1292346" cy="1292346"/>
            </a:xfrm>
            <a:custGeom>
              <a:rect l="l" t="t" r="r" b="b"/>
              <a:pathLst>
                <a:path w="1292346" h="1292346">
                  <a:moveTo>
                    <a:pt x="0" y="0"/>
                  </a:moveTo>
                  <a:lnTo>
                    <a:pt x="1292346" y="0"/>
                  </a:lnTo>
                  <a:lnTo>
                    <a:pt x="1292346" y="1292346"/>
                  </a:lnTo>
                  <a:lnTo>
                    <a:pt x="0" y="129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=""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65" name="Freeform 23"/>
            <p:cNvSpPr/>
            <p:nvPr/>
          </p:nvSpPr>
          <p:spPr>
            <a:xfrm>
              <a:off x="13055927" y="6961942"/>
              <a:ext cx="598329" cy="806571"/>
            </a:xfrm>
            <a:custGeom>
              <a:rect l="l" t="t" r="r" b="b"/>
              <a:pathLst>
                <a:path w="598329" h="806571">
                  <a:moveTo>
                    <a:pt x="0" y="0"/>
                  </a:moveTo>
                  <a:lnTo>
                    <a:pt x="598329" y="0"/>
                  </a:lnTo>
                  <a:lnTo>
                    <a:pt x="598329" y="806571"/>
                  </a:lnTo>
                  <a:lnTo>
                    <a:pt x="0" y="806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=""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66" name="Freeform 24"/>
            <p:cNvSpPr/>
            <p:nvPr/>
          </p:nvSpPr>
          <p:spPr>
            <a:xfrm>
              <a:off x="13654256" y="7084958"/>
              <a:ext cx="1191471" cy="1188204"/>
            </a:xfrm>
            <a:custGeom>
              <a:rect l="l" t="t" r="r" b="b"/>
              <a:pathLst>
                <a:path w="1191471" h="1188204">
                  <a:moveTo>
                    <a:pt x="0" y="0"/>
                  </a:moveTo>
                  <a:lnTo>
                    <a:pt x="1191471" y="0"/>
                  </a:lnTo>
                  <a:lnTo>
                    <a:pt x="1191471" y="1188204"/>
                  </a:lnTo>
                  <a:lnTo>
                    <a:pt x="0" y="118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=""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/>
          </p:txBody>
        </p:sp>
        <p:sp>
          <p:nvSpPr>
            <p:cNvPr id="67" name="TextBox 30"/>
            <p:cNvSpPr txBox="1"/>
            <p:nvPr/>
          </p:nvSpPr>
          <p:spPr>
            <a:xfrm>
              <a:off x="10747821" y="8447032"/>
              <a:ext cx="4815748" cy="1434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000" err="1">
                  <a:solidFill>
                    <a:srgbClr val="FFFFFF"/>
                  </a:solidFill>
                  <a:latin typeface="Russo One"/>
                  <a:ea typeface="Russo One"/>
                  <a:cs typeface="Russo One"/>
                  <a:sym typeface="Russo One"/>
                </a:rPr>
                <a:t>Институт менеджмента, туризма и индустрии гостеприимства</a:t>
              </a:r>
              <a:endParaRPr lang="en-US" sz="2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endParaRPr>
            </a:p>
          </p:txBody>
        </p:sp>
      </p:grpSp>
      <p:grpSp>
        <p:nvGrpSpPr>
          <p:cNvPr id="70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71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2301445" y="2970158"/>
            <a:ext cx="5414356" cy="3086100"/>
            <a:chExt cx="142600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6003" cy="812800"/>
            </a:xfrm>
            <a:custGeom>
              <a:rect l="l" t="t" r="r" b="b"/>
              <a:pathLst>
                <a:path w="1426003" h="812800">
                  <a:moveTo>
                    <a:pt x="72924" y="0"/>
                  </a:moveTo>
                  <a:lnTo>
                    <a:pt x="1353079" y="0"/>
                  </a:lnTo>
                  <a:cubicBezTo>
                    <a:pt x="1393354" y="0"/>
                    <a:pt x="1426003" y="32649"/>
                    <a:pt x="1426003" y="72924"/>
                  </a:cubicBezTo>
                  <a:lnTo>
                    <a:pt x="1426003" y="739876"/>
                  </a:lnTo>
                  <a:cubicBezTo>
                    <a:pt x="1426003" y="759216"/>
                    <a:pt x="1418320" y="777765"/>
                    <a:pt x="1404644" y="791441"/>
                  </a:cubicBezTo>
                  <a:cubicBezTo>
                    <a:pt x="1390968" y="805117"/>
                    <a:pt x="1372420" y="812800"/>
                    <a:pt x="1353079" y="812800"/>
                  </a:cubicBezTo>
                  <a:lnTo>
                    <a:pt x="72924" y="812800"/>
                  </a:lnTo>
                  <a:cubicBezTo>
                    <a:pt x="53584" y="812800"/>
                    <a:pt x="35035" y="805117"/>
                    <a:pt x="21359" y="791441"/>
                  </a:cubicBezTo>
                  <a:cubicBezTo>
                    <a:pt x="7683" y="777765"/>
                    <a:pt x="0" y="759216"/>
                    <a:pt x="0" y="739876"/>
                  </a:cubicBezTo>
                  <a:lnTo>
                    <a:pt x="0" y="72924"/>
                  </a:lnTo>
                  <a:cubicBezTo>
                    <a:pt x="0" y="53584"/>
                    <a:pt x="7683" y="35035"/>
                    <a:pt x="21359" y="21359"/>
                  </a:cubicBezTo>
                  <a:cubicBezTo>
                    <a:pt x="35035" y="7683"/>
                    <a:pt x="53584" y="0"/>
                    <a:pt x="72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2600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48749" y="2970158"/>
            <a:ext cx="5414356" cy="3086100"/>
            <a:chExt cx="142600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6003" cy="812800"/>
            </a:xfrm>
            <a:custGeom>
              <a:rect l="l" t="t" r="r" b="b"/>
              <a:pathLst>
                <a:path w="1426003" h="812800">
                  <a:moveTo>
                    <a:pt x="72924" y="0"/>
                  </a:moveTo>
                  <a:lnTo>
                    <a:pt x="1353079" y="0"/>
                  </a:lnTo>
                  <a:cubicBezTo>
                    <a:pt x="1393354" y="0"/>
                    <a:pt x="1426003" y="32649"/>
                    <a:pt x="1426003" y="72924"/>
                  </a:cubicBezTo>
                  <a:lnTo>
                    <a:pt x="1426003" y="739876"/>
                  </a:lnTo>
                  <a:cubicBezTo>
                    <a:pt x="1426003" y="759216"/>
                    <a:pt x="1418320" y="777765"/>
                    <a:pt x="1404644" y="791441"/>
                  </a:cubicBezTo>
                  <a:cubicBezTo>
                    <a:pt x="1390968" y="805117"/>
                    <a:pt x="1372420" y="812800"/>
                    <a:pt x="1353079" y="812800"/>
                  </a:cubicBezTo>
                  <a:lnTo>
                    <a:pt x="72924" y="812800"/>
                  </a:lnTo>
                  <a:cubicBezTo>
                    <a:pt x="53584" y="812800"/>
                    <a:pt x="35035" y="805117"/>
                    <a:pt x="21359" y="791441"/>
                  </a:cubicBezTo>
                  <a:cubicBezTo>
                    <a:pt x="7683" y="777765"/>
                    <a:pt x="0" y="759216"/>
                    <a:pt x="0" y="739876"/>
                  </a:cubicBezTo>
                  <a:lnTo>
                    <a:pt x="0" y="72924"/>
                  </a:lnTo>
                  <a:cubicBezTo>
                    <a:pt x="0" y="53584"/>
                    <a:pt x="7683" y="35035"/>
                    <a:pt x="21359" y="21359"/>
                  </a:cubicBezTo>
                  <a:cubicBezTo>
                    <a:pt x="35035" y="7683"/>
                    <a:pt x="53584" y="0"/>
                    <a:pt x="72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2600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01445" y="6770633"/>
            <a:ext cx="5414356" cy="3086100"/>
            <a:chExt cx="1426003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6003" cy="812800"/>
            </a:xfrm>
            <a:custGeom>
              <a:rect l="l" t="t" r="r" b="b"/>
              <a:pathLst>
                <a:path w="1426003" h="812800">
                  <a:moveTo>
                    <a:pt x="72924" y="0"/>
                  </a:moveTo>
                  <a:lnTo>
                    <a:pt x="1353079" y="0"/>
                  </a:lnTo>
                  <a:cubicBezTo>
                    <a:pt x="1393354" y="0"/>
                    <a:pt x="1426003" y="32649"/>
                    <a:pt x="1426003" y="72924"/>
                  </a:cubicBezTo>
                  <a:lnTo>
                    <a:pt x="1426003" y="739876"/>
                  </a:lnTo>
                  <a:cubicBezTo>
                    <a:pt x="1426003" y="759216"/>
                    <a:pt x="1418320" y="777765"/>
                    <a:pt x="1404644" y="791441"/>
                  </a:cubicBezTo>
                  <a:cubicBezTo>
                    <a:pt x="1390968" y="805117"/>
                    <a:pt x="1372420" y="812800"/>
                    <a:pt x="1353079" y="812800"/>
                  </a:cubicBezTo>
                  <a:lnTo>
                    <a:pt x="72924" y="812800"/>
                  </a:lnTo>
                  <a:cubicBezTo>
                    <a:pt x="53584" y="812800"/>
                    <a:pt x="35035" y="805117"/>
                    <a:pt x="21359" y="791441"/>
                  </a:cubicBezTo>
                  <a:cubicBezTo>
                    <a:pt x="7683" y="777765"/>
                    <a:pt x="0" y="759216"/>
                    <a:pt x="0" y="739876"/>
                  </a:cubicBezTo>
                  <a:lnTo>
                    <a:pt x="0" y="72924"/>
                  </a:lnTo>
                  <a:cubicBezTo>
                    <a:pt x="0" y="53584"/>
                    <a:pt x="7683" y="35035"/>
                    <a:pt x="21359" y="21359"/>
                  </a:cubicBezTo>
                  <a:cubicBezTo>
                    <a:pt x="35035" y="7683"/>
                    <a:pt x="53584" y="0"/>
                    <a:pt x="72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2600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48749" y="6770633"/>
            <a:ext cx="5414356" cy="3086100"/>
            <a:chExt cx="1426003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26003" cy="812800"/>
            </a:xfrm>
            <a:custGeom>
              <a:rect l="l" t="t" r="r" b="b"/>
              <a:pathLst>
                <a:path w="1426003" h="812800">
                  <a:moveTo>
                    <a:pt x="72924" y="0"/>
                  </a:moveTo>
                  <a:lnTo>
                    <a:pt x="1353079" y="0"/>
                  </a:lnTo>
                  <a:cubicBezTo>
                    <a:pt x="1393354" y="0"/>
                    <a:pt x="1426003" y="32649"/>
                    <a:pt x="1426003" y="72924"/>
                  </a:cubicBezTo>
                  <a:lnTo>
                    <a:pt x="1426003" y="739876"/>
                  </a:lnTo>
                  <a:cubicBezTo>
                    <a:pt x="1426003" y="759216"/>
                    <a:pt x="1418320" y="777765"/>
                    <a:pt x="1404644" y="791441"/>
                  </a:cubicBezTo>
                  <a:cubicBezTo>
                    <a:pt x="1390968" y="805117"/>
                    <a:pt x="1372420" y="812800"/>
                    <a:pt x="1353079" y="812800"/>
                  </a:cubicBezTo>
                  <a:lnTo>
                    <a:pt x="72924" y="812800"/>
                  </a:lnTo>
                  <a:cubicBezTo>
                    <a:pt x="53584" y="812800"/>
                    <a:pt x="35035" y="805117"/>
                    <a:pt x="21359" y="791441"/>
                  </a:cubicBezTo>
                  <a:cubicBezTo>
                    <a:pt x="7683" y="777765"/>
                    <a:pt x="0" y="759216"/>
                    <a:pt x="0" y="739876"/>
                  </a:cubicBezTo>
                  <a:lnTo>
                    <a:pt x="0" y="72924"/>
                  </a:lnTo>
                  <a:cubicBezTo>
                    <a:pt x="0" y="53584"/>
                    <a:pt x="7683" y="35035"/>
                    <a:pt x="21359" y="21359"/>
                  </a:cubicBezTo>
                  <a:cubicBezTo>
                    <a:pt x="35035" y="7683"/>
                    <a:pt x="53584" y="0"/>
                    <a:pt x="72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2600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475438" y="3463816"/>
            <a:ext cx="1055147" cy="1049392"/>
          </a:xfrm>
          <a:custGeom>
            <a:rect l="l" t="t" r="r" b="b"/>
            <a:pathLst>
              <a:path w="1055147" h="1049392">
                <a:moveTo>
                  <a:pt x="0" y="0"/>
                </a:moveTo>
                <a:lnTo>
                  <a:pt x="1055148" y="0"/>
                </a:lnTo>
                <a:lnTo>
                  <a:pt x="1055148" y="1049392"/>
                </a:lnTo>
                <a:lnTo>
                  <a:pt x="0" y="104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6" name="Freeform 16"/>
          <p:cNvSpPr/>
          <p:nvPr/>
        </p:nvSpPr>
        <p:spPr>
          <a:xfrm>
            <a:off x="4777713" y="3202541"/>
            <a:ext cx="1234716" cy="1234716"/>
          </a:xfrm>
          <a:custGeom>
            <a:rect l="l" t="t" r="r" b="b"/>
            <a:pathLst>
              <a:path w="1234716" h="1234716">
                <a:moveTo>
                  <a:pt x="0" y="0"/>
                </a:moveTo>
                <a:lnTo>
                  <a:pt x="1234716" y="0"/>
                </a:lnTo>
                <a:lnTo>
                  <a:pt x="1234716" y="1234717"/>
                </a:lnTo>
                <a:lnTo>
                  <a:pt x="0" y="12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7" name="Freeform 17"/>
          <p:cNvSpPr/>
          <p:nvPr/>
        </p:nvSpPr>
        <p:spPr>
          <a:xfrm>
            <a:off x="12375511" y="3202541"/>
            <a:ext cx="1493792" cy="1389495"/>
          </a:xfrm>
          <a:custGeom>
            <a:rect l="l" t="t" r="r" b="b"/>
            <a:pathLst>
              <a:path w="1493792" h="1389495">
                <a:moveTo>
                  <a:pt x="0" y="0"/>
                </a:moveTo>
                <a:lnTo>
                  <a:pt x="1493791" y="0"/>
                </a:lnTo>
                <a:lnTo>
                  <a:pt x="1493791" y="1389496"/>
                </a:lnTo>
                <a:lnTo>
                  <a:pt x="0" y="1389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" name="Freeform 18"/>
          <p:cNvSpPr/>
          <p:nvPr/>
        </p:nvSpPr>
        <p:spPr>
          <a:xfrm>
            <a:off x="4530586" y="6777896"/>
            <a:ext cx="1621352" cy="1788473"/>
          </a:xfrm>
          <a:custGeom>
            <a:rect l="l" t="t" r="r" b="b"/>
            <a:pathLst>
              <a:path w="1621352" h="1788472">
                <a:moveTo>
                  <a:pt x="0" y="0"/>
                </a:moveTo>
                <a:lnTo>
                  <a:pt x="1621352" y="0"/>
                </a:lnTo>
                <a:lnTo>
                  <a:pt x="1621352" y="1788473"/>
                </a:lnTo>
                <a:lnTo>
                  <a:pt x="0" y="1788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" name="Freeform 19"/>
          <p:cNvSpPr/>
          <p:nvPr/>
        </p:nvSpPr>
        <p:spPr>
          <a:xfrm>
            <a:off x="11936277" y="7113315"/>
            <a:ext cx="1219418" cy="1219418"/>
          </a:xfrm>
          <a:custGeom>
            <a:rect l="l" t="t" r="r" b="b"/>
            <a:pathLst>
              <a:path w="1219418" h="1219418">
                <a:moveTo>
                  <a:pt x="0" y="0"/>
                </a:moveTo>
                <a:lnTo>
                  <a:pt x="1219418" y="0"/>
                </a:lnTo>
                <a:lnTo>
                  <a:pt x="1219418" y="1219418"/>
                </a:lnTo>
                <a:lnTo>
                  <a:pt x="0" y="12194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" name="Freeform 20"/>
          <p:cNvSpPr/>
          <p:nvPr/>
        </p:nvSpPr>
        <p:spPr>
          <a:xfrm>
            <a:off x="13296982" y="6989477"/>
            <a:ext cx="1343256" cy="1343256"/>
          </a:xfrm>
          <a:custGeom>
            <a:rect l="l" t="t" r="r" b="b"/>
            <a:pathLst>
              <a:path w="1343256" h="1343256">
                <a:moveTo>
                  <a:pt x="0" y="0"/>
                </a:moveTo>
                <a:lnTo>
                  <a:pt x="1343255" y="0"/>
                </a:lnTo>
                <a:lnTo>
                  <a:pt x="1343255" y="1343256"/>
                </a:lnTo>
                <a:lnTo>
                  <a:pt x="0" y="1343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1" name="TextBox 21"/>
          <p:cNvSpPr txBox="1"/>
          <p:nvPr/>
        </p:nvSpPr>
        <p:spPr>
          <a:xfrm>
            <a:off x="1282119" y="719457"/>
            <a:ext cx="15723763" cy="75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en-US" sz="5847" spc="51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Структура университета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70340" y="1600984"/>
            <a:ext cx="10747320" cy="127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5100" spc="448" err="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Среднее специальное </a:t>
            </a:r>
            <a:r>
              <a:rPr lang="en-US" sz="5100" spc="448" err="1" smtClean="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образование</a:t>
            </a:r>
            <a:r>
              <a:rPr lang="ru-RU" sz="5100" spc="448" smtClean="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 (СПО)</a:t>
            </a:r>
            <a:endParaRPr lang="en-US" sz="51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500981" y="4899244"/>
            <a:ext cx="5015284" cy="83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379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Медицинский </a:t>
            </a:r>
          </a:p>
          <a:p>
            <a:pPr algn="ctr">
              <a:lnSpc>
                <a:spcPts val="3115"/>
              </a:lnSpc>
            </a:pPr>
            <a:r>
              <a:rPr lang="en-US" sz="379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колледж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48285" y="4725387"/>
            <a:ext cx="5015284" cy="83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15"/>
              </a:lnSpc>
              <a:spcBef>
                <a:spcPct val="0"/>
              </a:spcBef>
            </a:pPr>
            <a:r>
              <a:rPr lang="en-US" sz="3799" u="none" strike="noStrik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Педагогический колледж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00516" y="8699719"/>
            <a:ext cx="4815749" cy="83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15"/>
              </a:lnSpc>
              <a:spcBef>
                <a:spcPct val="0"/>
              </a:spcBef>
            </a:pPr>
            <a:r>
              <a:rPr lang="en-US" sz="3799" u="none" strike="noStrik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Колледж </a:t>
            </a:r>
          </a:p>
          <a:p>
            <a:pPr marL="0" lvl="0" indent="0" algn="ctr">
              <a:lnSpc>
                <a:spcPts val="3115"/>
              </a:lnSpc>
              <a:spcBef>
                <a:spcPct val="0"/>
              </a:spcBef>
            </a:pPr>
            <a:r>
              <a:rPr lang="en-US" sz="3799" u="none" strike="noStrike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дизайна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47821" y="8447033"/>
            <a:ext cx="4815749" cy="1333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Колледж информационных технологий и экономики</a:t>
            </a:r>
          </a:p>
        </p:txBody>
      </p:sp>
      <p:grpSp>
        <p:nvGrpSpPr>
          <p:cNvPr id="27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171064" y="-1425624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1770845" y="2705845"/>
            <a:ext cx="4396460" cy="6552455"/>
            <a:chExt cx="1157915" cy="1725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7915" cy="1725750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959396" y="2626612"/>
            <a:ext cx="4396460" cy="6631688"/>
            <a:chExt cx="1157915" cy="17466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7915" cy="1746617"/>
            </a:xfrm>
            <a:custGeom>
              <a:rect l="l" t="t" r="r" b="b"/>
              <a:pathLst>
                <a:path w="1157915" h="1746617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56809"/>
                  </a:lnTo>
                  <a:cubicBezTo>
                    <a:pt x="1157915" y="1706409"/>
                    <a:pt x="1117707" y="1746617"/>
                    <a:pt x="1068107" y="1746617"/>
                  </a:cubicBezTo>
                  <a:lnTo>
                    <a:pt x="89808" y="1746617"/>
                  </a:lnTo>
                  <a:cubicBezTo>
                    <a:pt x="40208" y="1746617"/>
                    <a:pt x="0" y="1706409"/>
                    <a:pt x="0" y="1656809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57915" cy="1784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2362271" y="3098074"/>
            <a:ext cx="3213607" cy="1723741"/>
          </a:xfrm>
          <a:custGeom>
            <a:rect l="l" t="t" r="r" b="b"/>
            <a:pathLst>
              <a:path w="3213607" h="1723741">
                <a:moveTo>
                  <a:pt x="0" y="0"/>
                </a:moveTo>
                <a:lnTo>
                  <a:pt x="3213607" y="0"/>
                </a:lnTo>
                <a:lnTo>
                  <a:pt x="3213607" y="1723741"/>
                </a:lnTo>
                <a:lnTo>
                  <a:pt x="0" y="1723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" name="Freeform 19"/>
          <p:cNvSpPr/>
          <p:nvPr/>
        </p:nvSpPr>
        <p:spPr>
          <a:xfrm>
            <a:off x="14232508" y="3241447"/>
            <a:ext cx="1899717" cy="1360888"/>
          </a:xfrm>
          <a:custGeom>
            <a:rect l="l" t="t" r="r" b="b"/>
            <a:pathLst>
              <a:path w="1899717" h="1360888">
                <a:moveTo>
                  <a:pt x="0" y="0"/>
                </a:moveTo>
                <a:lnTo>
                  <a:pt x="1899717" y="0"/>
                </a:lnTo>
                <a:lnTo>
                  <a:pt x="1899717" y="1360888"/>
                </a:lnTo>
                <a:lnTo>
                  <a:pt x="0" y="13608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" name="TextBox 20"/>
          <p:cNvSpPr txBox="1"/>
          <p:nvPr/>
        </p:nvSpPr>
        <p:spPr>
          <a:xfrm>
            <a:off x="1028700" y="490846"/>
            <a:ext cx="15723763" cy="206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0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147" b="0" i="0" u="none" strike="noStrike" kern="1200" cap="none" spc="71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Стипендиальная поддержка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49763" y="4108185"/>
            <a:ext cx="2438624" cy="330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1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2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12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95436" y="7523672"/>
            <a:ext cx="3747277" cy="1333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8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видов стипендиальной и материальной поддержки</a:t>
            </a: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805667" y="4450340"/>
            <a:ext cx="2634644" cy="3309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1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2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10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192768" y="4781890"/>
            <a:ext cx="1860444" cy="3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8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каждый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072783" y="7523672"/>
            <a:ext cx="4100413" cy="1333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8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претендент получает повышенную стипендию</a:t>
            </a:r>
          </a:p>
        </p:txBody>
      </p:sp>
      <p:grpSp>
        <p:nvGrpSpPr>
          <p:cNvPr id="30" name="Group 3"/>
          <p:cNvGrpSpPr/>
          <p:nvPr/>
        </p:nvGrpSpPr>
        <p:grpSpPr>
          <a:xfrm>
            <a:off x="7436770" y="2705846"/>
            <a:ext cx="4396460" cy="6552455"/>
            <a:chExt cx="1157915" cy="1725749"/>
          </a:xfrm>
        </p:grpSpPr>
        <p:sp>
          <p:nvSpPr>
            <p:cNvPr id="31" name="Freeform 4"/>
            <p:cNvSpPr/>
            <p:nvPr/>
          </p:nvSpPr>
          <p:spPr>
            <a:xfrm>
              <a:off x="0" y="0"/>
              <a:ext cx="1157915" cy="1725750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32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21"/>
          <p:cNvSpPr txBox="1"/>
          <p:nvPr/>
        </p:nvSpPr>
        <p:spPr>
          <a:xfrm>
            <a:off x="6705747" y="4821815"/>
            <a:ext cx="57665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6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От</a:t>
            </a:r>
            <a:r>
              <a:rPr lang="ru-RU" sz="4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</a:t>
            </a:r>
            <a:r>
              <a:rPr kumimoji="0" lang="ru-RU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3 570 </a:t>
            </a:r>
            <a:endParaRPr kumimoji="0" lang="ru-RU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до</a:t>
            </a:r>
            <a:r>
              <a:rPr kumimoji="0" lang="ru-RU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 </a:t>
            </a:r>
            <a:r>
              <a:rPr kumimoji="0" lang="ru-RU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30 000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34" name="TextBox 22"/>
          <p:cNvSpPr txBox="1"/>
          <p:nvPr/>
        </p:nvSpPr>
        <p:spPr>
          <a:xfrm>
            <a:off x="7761617" y="6808017"/>
            <a:ext cx="3747277" cy="3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8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р</a:t>
            </a:r>
            <a:r>
              <a:rPr kumimoji="0" lang="ru-RU" sz="315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ублей*</a:t>
            </a: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35" name="TextBox 22"/>
          <p:cNvSpPr txBox="1"/>
          <p:nvPr/>
        </p:nvSpPr>
        <p:spPr>
          <a:xfrm>
            <a:off x="7689712" y="4108185"/>
            <a:ext cx="3747277" cy="695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8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150" noProof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Размер стипендии</a:t>
            </a: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36" name="TextBox 22"/>
          <p:cNvSpPr txBox="1"/>
          <p:nvPr/>
        </p:nvSpPr>
        <p:spPr>
          <a:xfrm>
            <a:off x="1311638" y="9626554"/>
            <a:ext cx="16646723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8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*В зависимости от вида стипендии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24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768859246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pic>
        <p:nvPicPr>
          <p:cNvPr id="1819" name="Google Shape;295;p22">
            <a:extLst>
              <a:ext uri="{FF2B5EF4-FFF2-40B4-BE49-F238E27FC236}">
                <a16:creationId xmlns:a16="http://schemas.microsoft.com/office/drawing/2014/main" id="{DE9F0266-852A-4DC5-BC2C-A2AB58E5EE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5" y="0"/>
            <a:ext cx="18287998" cy="101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307;p22">
            <a:extLst>
              <a:ext uri="{FF2B5EF4-FFF2-40B4-BE49-F238E27FC236}">
                <a16:creationId xmlns:a16="http://schemas.microsoft.com/office/drawing/2014/main" id="{BE5FBBD3-4340-48AC-841A-45907AD4F5EA}"/>
              </a:ext>
            </a:extLst>
          </p:cNvPr>
          <p:cNvSpPr/>
          <p:nvPr/>
        </p:nvSpPr>
        <p:spPr>
          <a:xfrm rot="2870403">
            <a:off x="17736131" y="-1471521"/>
            <a:ext cx="1917747" cy="2917172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3" name="TextBox 1822">
            <a:extLst>
              <a:ext uri="{FF2B5EF4-FFF2-40B4-BE49-F238E27FC236}">
                <a16:creationId xmlns:a16="http://schemas.microsoft.com/office/drawing/2014/main" id="{31E0334D-8435-40AB-84B7-5804C1DEE5B2}"/>
              </a:ext>
            </a:extLst>
          </p:cNvPr>
          <p:cNvSpPr txBox="1"/>
          <p:nvPr/>
        </p:nvSpPr>
        <p:spPr>
          <a:xfrm>
            <a:off x="736935" y="3720620"/>
            <a:ext cx="4393847" cy="349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marR="0" lvl="0" indent="-42862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Сопровождение целевого обучения </a:t>
            </a:r>
          </a:p>
          <a:p>
            <a:pPr marL="428625" marR="0" lvl="0" indent="-42862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Выявление личностных качеств для проработки необходимых навыков  </a:t>
            </a:r>
          </a:p>
          <a:p>
            <a:pPr marL="428625" marR="0" lvl="0" indent="-42862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Карьерный менеджер – наставник в каждом структурном подразделении</a:t>
            </a:r>
          </a:p>
        </p:txBody>
      </p:sp>
      <p:sp>
        <p:nvSpPr>
          <p:cNvPr id="1943" name="Google Shape;623;p47">
            <a:extLst>
              <a:ext uri="{FF2B5EF4-FFF2-40B4-BE49-F238E27FC236}">
                <a16:creationId xmlns:a16="http://schemas.microsoft.com/office/drawing/2014/main" id="{03CE2EB0-4A5F-42A1-9EEB-84A59DB442DB}"/>
              </a:ext>
            </a:extLst>
          </p:cNvPr>
          <p:cNvSpPr/>
          <p:nvPr/>
        </p:nvSpPr>
        <p:spPr>
          <a:xfrm>
            <a:off x="2257425" y="501497"/>
            <a:ext cx="14305761" cy="6489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Kanit SemiBold"/>
                <a:cs typeface="Kanit SemiBold"/>
                <a:sym typeface="Kanit SemiBold"/>
              </a:rPr>
              <a:t>Вместе: от первого шага к карьерным достижениям!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ea typeface="Kanit SemiBold"/>
              <a:cs typeface="Kanit SemiBold"/>
              <a:sym typeface="Kanit SemiBold"/>
            </a:endParaRPr>
          </a:p>
        </p:txBody>
      </p:sp>
      <p:sp>
        <p:nvSpPr>
          <p:cNvPr id="1944" name="Google Shape;627;p47">
            <a:extLst>
              <a:ext uri="{FF2B5EF4-FFF2-40B4-BE49-F238E27FC236}">
                <a16:creationId xmlns:a16="http://schemas.microsoft.com/office/drawing/2014/main" id="{D7171804-730C-41B7-84DE-D1CDCF159A01}"/>
              </a:ext>
            </a:extLst>
          </p:cNvPr>
          <p:cNvSpPr/>
          <p:nvPr/>
        </p:nvSpPr>
        <p:spPr>
          <a:xfrm>
            <a:off x="1256903" y="1762677"/>
            <a:ext cx="3094238" cy="8311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Поступление и 1 курс</a:t>
            </a:r>
            <a:endParaRPr kumimoji="0" sz="4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ea typeface="Kanit SemiBold"/>
              <a:cs typeface="Kanit SemiBold"/>
              <a:sym typeface="Kanit SemiBold"/>
            </a:endParaRPr>
          </a:p>
        </p:txBody>
      </p:sp>
      <p:sp>
        <p:nvSpPr>
          <p:cNvPr id="1945" name="Google Shape;628;p47">
            <a:extLst>
              <a:ext uri="{FF2B5EF4-FFF2-40B4-BE49-F238E27FC236}">
                <a16:creationId xmlns:a16="http://schemas.microsoft.com/office/drawing/2014/main" id="{7FCB483A-D145-4B28-9B8F-E0DFF0911354}"/>
              </a:ext>
            </a:extLst>
          </p:cNvPr>
          <p:cNvSpPr/>
          <p:nvPr/>
        </p:nvSpPr>
        <p:spPr>
          <a:xfrm>
            <a:off x="7784945" y="1762677"/>
            <a:ext cx="2316825" cy="8311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+mn-ea"/>
                <a:cs typeface="Times New Roman" panose="02020603050405020304" pitchFamily="18" charset="0"/>
                <a:sym typeface="Kanit SemiBold"/>
              </a:rPr>
              <a:t>Во время обучения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ea typeface="+mn-ea"/>
              <a:cs typeface="Times New Roman" panose="02020603050405020304" pitchFamily="18" charset="0"/>
              <a:sym typeface="Kanit SemiBold"/>
            </a:endParaRPr>
          </a:p>
        </p:txBody>
      </p:sp>
      <p:sp>
        <p:nvSpPr>
          <p:cNvPr id="1946" name="Google Shape;629;p47">
            <a:extLst>
              <a:ext uri="{FF2B5EF4-FFF2-40B4-BE49-F238E27FC236}">
                <a16:creationId xmlns:a16="http://schemas.microsoft.com/office/drawing/2014/main" id="{5A943EDC-79C1-4A30-96D4-FC2E84AD0217}"/>
              </a:ext>
            </a:extLst>
          </p:cNvPr>
          <p:cNvSpPr/>
          <p:nvPr/>
        </p:nvSpPr>
        <p:spPr>
          <a:xfrm>
            <a:off x="13690447" y="1402690"/>
            <a:ext cx="3529743" cy="8311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+mn-ea"/>
                <a:cs typeface="Times New Roman" panose="02020603050405020304" pitchFamily="18" charset="0"/>
                <a:sym typeface="Kanit SemiBold"/>
              </a:rPr>
              <a:t>Выпуск и трудоустройство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ea typeface="+mn-ea"/>
              <a:cs typeface="Times New Roman" panose="02020603050405020304" pitchFamily="18" charset="0"/>
              <a:sym typeface="Kanit SemiBold"/>
            </a:endParaRPr>
          </a:p>
        </p:txBody>
      </p:sp>
      <p:cxnSp>
        <p:nvCxnSpPr>
          <p:cNvPr id="1947" name="Google Shape;633;p47">
            <a:extLst>
              <a:ext uri="{FF2B5EF4-FFF2-40B4-BE49-F238E27FC236}">
                <a16:creationId xmlns:a16="http://schemas.microsoft.com/office/drawing/2014/main" id="{B51B1B53-1228-4481-9A8A-343198719574}"/>
              </a:ext>
            </a:extLst>
          </p:cNvPr>
          <p:cNvCxnSpPr>
            <a:endCxn id="1944" idx="0"/>
          </p:cNvCxnSpPr>
          <p:nvPr/>
        </p:nvCxnSpPr>
        <p:spPr>
          <a:xfrm rot="10800000">
            <a:off x="2804024" y="1762677"/>
            <a:ext cx="4980923" cy="552369"/>
          </a:xfrm>
          <a:prstGeom prst="curvedConnector4">
            <a:avLst>
              <a:gd name="adj1" fmla="val 34470"/>
              <a:gd name="adj2" fmla="val 162078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8" name="Google Shape;635;p47">
            <a:extLst>
              <a:ext uri="{FF2B5EF4-FFF2-40B4-BE49-F238E27FC236}">
                <a16:creationId xmlns:a16="http://schemas.microsoft.com/office/drawing/2014/main" id="{C1E94FDD-5689-46B1-B6FE-C2FEC8F488B0}"/>
              </a:ext>
            </a:extLst>
          </p:cNvPr>
          <p:cNvCxnSpPr>
            <a:stCxn id="1946" idx="2"/>
            <a:endCxn id="1945" idx="3"/>
          </p:cNvCxnSpPr>
          <p:nvPr/>
        </p:nvCxnSpPr>
        <p:spPr>
          <a:xfrm rot="5400000" flipH="1">
            <a:off x="12750750" y="-470728"/>
            <a:ext cx="55588" cy="5353548"/>
          </a:xfrm>
          <a:prstGeom prst="curvedConnector4">
            <a:avLst>
              <a:gd name="adj1" fmla="val -411240"/>
              <a:gd name="adj2" fmla="val 66483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9" name="TextBox 1948">
            <a:extLst>
              <a:ext uri="{FF2B5EF4-FFF2-40B4-BE49-F238E27FC236}">
                <a16:creationId xmlns:a16="http://schemas.microsoft.com/office/drawing/2014/main" id="{9515CB23-1FB0-4BE7-B7B7-614FA05275FE}"/>
              </a:ext>
            </a:extLst>
          </p:cNvPr>
          <p:cNvSpPr txBox="1"/>
          <p:nvPr/>
        </p:nvSpPr>
        <p:spPr>
          <a:xfrm>
            <a:off x="5221896" y="3662917"/>
            <a:ext cx="6496976" cy="7574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Карьерные события (ежегодно более 30)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Экскурсии в партнёрские организации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Тренинги от лучших коучей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Дни карьеры в каждом подразделении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База практической подготовки более -1400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Стажировки 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База вакансий для подработки и временной занятости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Клуб «Карьерный </a:t>
            </a:r>
            <a:r>
              <a:rPr kumimoji="0" lang="ru-RU" sz="2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маяк»</a:t>
            </a:r>
            <a:endParaRPr kumimoji="0" lang="ru-R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Кейсы и конкурсы от партнёров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Поддержка в создании собственного бизнеса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Автоматизированная Цифровая карьерная среда </a:t>
            </a:r>
          </a:p>
          <a:p>
            <a:pPr marL="257175" marR="0" lvl="0" indent="-257175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Информирование в социальных сетях и мессенджерах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50" name="TextBox 1949">
            <a:extLst>
              <a:ext uri="{FF2B5EF4-FFF2-40B4-BE49-F238E27FC236}">
                <a16:creationId xmlns:a16="http://schemas.microsoft.com/office/drawing/2014/main" id="{B0A97679-47B5-4EC2-ADFB-FF92EA1245B3}"/>
              </a:ext>
            </a:extLst>
          </p:cNvPr>
          <p:cNvSpPr txBox="1"/>
          <p:nvPr/>
        </p:nvSpPr>
        <p:spPr>
          <a:xfrm>
            <a:off x="12542776" y="3199899"/>
            <a:ext cx="4970348" cy="437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Помощь в составлении резюме</a:t>
            </a:r>
          </a:p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Индивидуальное консультирование</a:t>
            </a:r>
          </a:p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Проверенные партнёры - работодатели – более 1100</a:t>
            </a:r>
          </a:p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База вакансий в КБР и за пределами более 3900</a:t>
            </a:r>
          </a:p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Более 300 вакансий в регионе</a:t>
            </a:r>
          </a:p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Консультирование нетрудоустроенных выпускников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ru-RU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951" name="Picture 2" descr="Picture background">
            <a:extLst>
              <a:ext uri="{FF2B5EF4-FFF2-40B4-BE49-F238E27FC236}">
                <a16:creationId xmlns:a16="http://schemas.microsoft.com/office/drawing/2014/main" id="{5D13583F-4F7C-4DA0-9ED6-64C6C69F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800" l="10000" r="90000">
                        <a14:foregroundMark x1="16625" y1="11000" x2="18625" y2="15000"/>
                        <a14:foregroundMark x1="21000" y1="21600" x2="21500" y2="21600"/>
                        <a14:foregroundMark x1="21375" y1="51800" x2="24750" y2="53400"/>
                        <a14:foregroundMark x1="27000" y1="55200" x2="27000" y2="55200"/>
                        <a14:foregroundMark x1="51875" y1="61000" x2="51875" y2="61000"/>
                        <a14:foregroundMark x1="58250" y1="87600" x2="58250" y2="87600"/>
                        <a14:foregroundMark x1="63875" y1="89200" x2="63875" y2="89200"/>
                        <a14:foregroundMark x1="80625" y1="83400" x2="80625" y2="83400"/>
                        <a14:foregroundMark x1="83250" y1="90800" x2="83250" y2="9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559554">
            <a:off x="4254149" y="1054001"/>
            <a:ext cx="3440685" cy="22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2" name="Picture 2" descr="Picture background">
            <a:extLst>
              <a:ext uri="{FF2B5EF4-FFF2-40B4-BE49-F238E27FC236}">
                <a16:creationId xmlns:a16="http://schemas.microsoft.com/office/drawing/2014/main" id="{FF1985F0-817D-4282-BEC3-4903544B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800" l="10000" r="90000">
                        <a14:foregroundMark x1="16625" y1="11000" x2="18625" y2="15000"/>
                        <a14:foregroundMark x1="21000" y1="21600" x2="21500" y2="21600"/>
                        <a14:foregroundMark x1="21375" y1="51800" x2="24750" y2="53400"/>
                        <a14:foregroundMark x1="27000" y1="55200" x2="27000" y2="55200"/>
                        <a14:foregroundMark x1="51875" y1="61000" x2="51875" y2="61000"/>
                        <a14:foregroundMark x1="58250" y1="87600" x2="58250" y2="87600"/>
                        <a14:foregroundMark x1="63875" y1="89200" x2="63875" y2="89200"/>
                        <a14:foregroundMark x1="80625" y1="83400" x2="80625" y2="83400"/>
                        <a14:foregroundMark x1="83250" y1="90800" x2="83250" y2="9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260998">
            <a:off x="10288848" y="1213396"/>
            <a:ext cx="3440685" cy="23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3" name="TextBox 1952">
            <a:extLst>
              <a:ext uri="{FF2B5EF4-FFF2-40B4-BE49-F238E27FC236}">
                <a16:creationId xmlns:a16="http://schemas.microsoft.com/office/drawing/2014/main" id="{801ADEA9-5BEE-47DC-A258-C3DC9D75EBFA}"/>
              </a:ext>
            </a:extLst>
          </p:cNvPr>
          <p:cNvSpPr txBox="1"/>
          <p:nvPr/>
        </p:nvSpPr>
        <p:spPr>
          <a:xfrm>
            <a:off x="1839378" y="2960256"/>
            <a:ext cx="11501436" cy="5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ru-RU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Адаптируем</a:t>
            </a:r>
          </a:p>
        </p:txBody>
      </p:sp>
      <p:sp>
        <p:nvSpPr>
          <p:cNvPr id="1954" name="TextBox 1953">
            <a:extLst>
              <a:ext uri="{FF2B5EF4-FFF2-40B4-BE49-F238E27FC236}">
                <a16:creationId xmlns:a16="http://schemas.microsoft.com/office/drawing/2014/main" id="{1917B188-16B5-496D-9725-3E67128377F1}"/>
              </a:ext>
            </a:extLst>
          </p:cNvPr>
          <p:cNvSpPr txBox="1"/>
          <p:nvPr/>
        </p:nvSpPr>
        <p:spPr>
          <a:xfrm>
            <a:off x="6351960" y="2946081"/>
            <a:ext cx="5349825" cy="5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ru-RU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Развиваем и направляем</a:t>
            </a:r>
            <a:endParaRPr kumimoji="0" lang="ru-RU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ea typeface="+mn-ea"/>
              <a:cs typeface="+mn-cs"/>
            </a:endParaRPr>
          </a:p>
        </p:txBody>
      </p:sp>
      <p:sp>
        <p:nvSpPr>
          <p:cNvPr id="1955" name="TextBox 1954">
            <a:extLst>
              <a:ext uri="{FF2B5EF4-FFF2-40B4-BE49-F238E27FC236}">
                <a16:creationId xmlns:a16="http://schemas.microsoft.com/office/drawing/2014/main" id="{58BEA5F0-5B2B-4A5C-B05C-848AC361470B}"/>
              </a:ext>
            </a:extLst>
          </p:cNvPr>
          <p:cNvSpPr txBox="1"/>
          <p:nvPr/>
        </p:nvSpPr>
        <p:spPr>
          <a:xfrm>
            <a:off x="13970507" y="2512555"/>
            <a:ext cx="82205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Сопровождаем</a:t>
            </a:r>
            <a:endParaRPr kumimoji="0" lang="ru-RU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ea typeface="+mn-ea"/>
              <a:cs typeface="+mn-cs"/>
            </a:endParaRPr>
          </a:p>
        </p:txBody>
      </p:sp>
      <p:cxnSp>
        <p:nvCxnSpPr>
          <p:cNvPr id="1956" name="Прямая соединительная линия 1955">
            <a:extLst>
              <a:ext uri="{FF2B5EF4-FFF2-40B4-BE49-F238E27FC236}">
                <a16:creationId xmlns:a16="http://schemas.microsoft.com/office/drawing/2014/main" id="{11E010DA-CB57-4838-BC79-AC7FFCF59AAE}"/>
              </a:ext>
            </a:extLst>
          </p:cNvPr>
          <p:cNvCxnSpPr/>
          <p:nvPr/>
        </p:nvCxnSpPr>
        <p:spPr>
          <a:xfrm>
            <a:off x="1193666" y="3523104"/>
            <a:ext cx="3362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7" name="Прямая соединительная линия 1956">
            <a:extLst>
              <a:ext uri="{FF2B5EF4-FFF2-40B4-BE49-F238E27FC236}">
                <a16:creationId xmlns:a16="http://schemas.microsoft.com/office/drawing/2014/main" id="{9ED63B44-D8B8-4208-84CA-1BE9586BC6CC}"/>
              </a:ext>
            </a:extLst>
          </p:cNvPr>
          <p:cNvCxnSpPr/>
          <p:nvPr/>
        </p:nvCxnSpPr>
        <p:spPr>
          <a:xfrm>
            <a:off x="6172804" y="3509973"/>
            <a:ext cx="48672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8" name="Прямая соединительная линия 1957">
            <a:extLst>
              <a:ext uri="{FF2B5EF4-FFF2-40B4-BE49-F238E27FC236}">
                <a16:creationId xmlns:a16="http://schemas.microsoft.com/office/drawing/2014/main" id="{7FF0432F-D98D-46B5-9F17-96C730DE0A8E}"/>
              </a:ext>
            </a:extLst>
          </p:cNvPr>
          <p:cNvCxnSpPr/>
          <p:nvPr/>
        </p:nvCxnSpPr>
        <p:spPr>
          <a:xfrm>
            <a:off x="13774217" y="3020386"/>
            <a:ext cx="3362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6" name="Picture 4" descr="Picture background">
            <a:extLst>
              <a:ext uri="{FF2B5EF4-FFF2-40B4-BE49-F238E27FC236}">
                <a16:creationId xmlns:a16="http://schemas.microsoft.com/office/drawing/2014/main" id="{8C497644-8C2A-4948-8B34-ADE4119DA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81" y="156772"/>
            <a:ext cx="1488404" cy="14884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7" name="TextBox 2086">
            <a:extLst>
              <a:ext uri="{FF2B5EF4-FFF2-40B4-BE49-F238E27FC236}">
                <a16:creationId xmlns:a16="http://schemas.microsoft.com/office/drawing/2014/main" id="{5F166B01-C4B4-4844-8724-E1BD6012D6EA}"/>
              </a:ext>
            </a:extLst>
          </p:cNvPr>
          <p:cNvSpPr txBox="1"/>
          <p:nvPr/>
        </p:nvSpPr>
        <p:spPr>
          <a:xfrm>
            <a:off x="2178051" y="1250406"/>
            <a:ext cx="13371058" cy="30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ru-RU" b="0" i="0" u="sng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ДОЛЯ ТРУДОУСТРОЕННЫХ ВЫПУСКНИКОВ – БОЛЕЕ 80%</a:t>
            </a:r>
            <a:endParaRPr kumimoji="0" lang="ru-RU" b="0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usso On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68" name="Рисунок 2267">
            <a:extLst>
              <a:ext uri="{FF2B5EF4-FFF2-40B4-BE49-F238E27FC236}">
                <a16:creationId xmlns:a16="http://schemas.microsoft.com/office/drawing/2014/main" id="{DA22380D-BABF-498C-AEAB-F88562F93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55" y="5466739"/>
            <a:ext cx="3094751" cy="6669051"/>
          </a:xfrm>
          <a:prstGeom prst="rect">
            <a:avLst/>
          </a:prstGeom>
        </p:spPr>
      </p:pic>
      <p:sp>
        <p:nvSpPr>
          <p:cNvPr id="383" name="Google Shape;629;p47">
            <a:extLst>
              <a:ext uri="{FF2B5EF4-FFF2-40B4-BE49-F238E27FC236}">
                <a16:creationId xmlns:a16="http://schemas.microsoft.com/office/drawing/2014/main" id="{5A943EDC-79C1-4A30-96D4-FC2E84AD0217}"/>
              </a:ext>
            </a:extLst>
          </p:cNvPr>
          <p:cNvSpPr/>
          <p:nvPr/>
        </p:nvSpPr>
        <p:spPr>
          <a:xfrm>
            <a:off x="12934641" y="7212858"/>
            <a:ext cx="3529743" cy="595087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600" smtClean="0">
                <a:solidFill>
                  <a:prstClr val="white"/>
                </a:solidFill>
                <a:latin typeface="Russo One"/>
                <a:cs typeface="Times New Roman" panose="02020603050405020304" pitchFamily="18" charset="0"/>
                <a:sym typeface="Kanit SemiBold"/>
              </a:rPr>
              <a:t>Популярные направления работы наших выпускников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cs typeface="Times New Roman" panose="02020603050405020304" pitchFamily="18" charset="0"/>
              <a:sym typeface="Kanit SemiBold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B0A97679-47B5-4EC2-ADFB-FF92EA1245B3}"/>
              </a:ext>
            </a:extLst>
          </p:cNvPr>
          <p:cNvSpPr txBox="1"/>
          <p:nvPr/>
        </p:nvSpPr>
        <p:spPr>
          <a:xfrm>
            <a:off x="12420600" y="7935594"/>
            <a:ext cx="4970348" cy="2489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IT-</a:t>
            </a: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компании</a:t>
            </a:r>
            <a:r>
              <a:rPr kumimoji="0" lang="ru-RU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 и технологический сектор</a:t>
            </a:r>
          </a:p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ru-RU" baseline="0" smtClean="0">
                <a:solidFill>
                  <a:prstClr val="white"/>
                </a:solidFill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Государственные</a:t>
            </a:r>
            <a:r>
              <a:rPr lang="ru-RU" smtClean="0">
                <a:solidFill>
                  <a:prstClr val="white"/>
                </a:solidFill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 и муниципальный сектор</a:t>
            </a:r>
          </a:p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ru-RU" smtClean="0">
                <a:solidFill>
                  <a:prstClr val="white"/>
                </a:solidFill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Банковский и финансовый секторы</a:t>
            </a:r>
          </a:p>
          <a:p>
            <a:pPr marL="428625" marR="0" lvl="0" indent="-428625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Промышленные</a:t>
            </a:r>
            <a:r>
              <a:rPr kumimoji="0" lang="ru-RU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 предприятия региона</a:t>
            </a:r>
            <a:endParaRPr kumimoji="0" lang="ru-RU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usso On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ru-RU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usso One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385" name="Group 3"/>
          <p:cNvGrpSpPr/>
          <p:nvPr/>
        </p:nvGrpSpPr>
        <p:grpSpPr>
          <a:xfrm>
            <a:off x="16839829" y="85416"/>
            <a:ext cx="1346588" cy="1313924"/>
            <a:chExt cx="812800" cy="812800"/>
          </a:xfrm>
        </p:grpSpPr>
        <p:sp>
          <p:nvSpPr>
            <p:cNvPr id="386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203326314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238843" y="-14859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0" name="TextBox 20"/>
          <p:cNvSpPr txBox="1"/>
          <p:nvPr/>
        </p:nvSpPr>
        <p:spPr>
          <a:xfrm>
            <a:off x="1028700" y="490846"/>
            <a:ext cx="15723763" cy="1050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0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8147" b="0" i="0" u="none" strike="noStrike" kern="1200" cap="none" spc="716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Выгода</a:t>
            </a:r>
            <a:endParaRPr kumimoji="0" lang="en-US" sz="8147" b="0" i="0" u="none" strike="noStrike" kern="1200" cap="none" spc="71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24" name="Group 3"/>
          <p:cNvGrpSpPr/>
          <p:nvPr/>
        </p:nvGrpSpPr>
        <p:grpSpPr>
          <a:xfrm>
            <a:off x="2438400" y="2019300"/>
            <a:ext cx="3818849" cy="2755152"/>
            <a:chOff x="0" y="-38100"/>
            <a:chExt cx="1257234" cy="1763849"/>
          </a:xfrm>
        </p:grpSpPr>
        <p:sp>
          <p:nvSpPr>
            <p:cNvPr id="28" name="Freeform 4"/>
            <p:cNvSpPr/>
            <p:nvPr/>
          </p:nvSpPr>
          <p:spPr>
            <a:xfrm>
              <a:off x="99319" y="175782"/>
              <a:ext cx="1157915" cy="1132751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>
              <a:pPr algn="ctr"/>
              <a:endParaRPr lang="ru-RU" sz="2400" b="1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СТУДЕНТ КБГУ </a:t>
              </a:r>
            </a:p>
            <a:p>
              <a:pPr algn="ctr"/>
              <a:endParaRPr lang="ru-RU" sz="2000" smtClean="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0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≈ </a:t>
              </a:r>
              <a:r>
                <a:rPr lang="ru-RU" sz="20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10 000 – 12 000 руб.</a:t>
              </a:r>
            </a:p>
            <a:p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</p:txBody>
        </p:sp>
        <p:sp>
          <p:nvSpPr>
            <p:cNvPr id="29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"/>
          <p:cNvGrpSpPr/>
          <p:nvPr/>
        </p:nvGrpSpPr>
        <p:grpSpPr>
          <a:xfrm>
            <a:off x="2397718" y="4031822"/>
            <a:ext cx="3818849" cy="5378878"/>
            <a:chOff x="0" y="-38100"/>
            <a:chExt cx="1257234" cy="2020829"/>
          </a:xfrm>
        </p:grpSpPr>
        <p:sp>
          <p:nvSpPr>
            <p:cNvPr id="40" name="Freeform 4"/>
            <p:cNvSpPr/>
            <p:nvPr/>
          </p:nvSpPr>
          <p:spPr>
            <a:xfrm>
              <a:off x="99319" y="175781"/>
              <a:ext cx="1157915" cy="1806948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>
              <a:pPr algn="ctr"/>
              <a:endParaRPr lang="ru-RU" sz="2400" smtClean="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Жилье </a:t>
              </a:r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- 700 руб. (общежитие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)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Питание – 6000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Транспорт – 700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Связь – 800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Учеба/быт – 1000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Непредвиденные</a:t>
              </a: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расходы – 1000-2000 руб.</a:t>
              </a:r>
            </a:p>
            <a:p>
              <a:endParaRPr lang="ru-RU" sz="2000"/>
            </a:p>
          </p:txBody>
        </p:sp>
        <p:sp>
          <p:nvSpPr>
            <p:cNvPr id="41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3"/>
          <p:cNvGrpSpPr/>
          <p:nvPr/>
        </p:nvGrpSpPr>
        <p:grpSpPr>
          <a:xfrm>
            <a:off x="6828293" y="1977451"/>
            <a:ext cx="3818849" cy="2755152"/>
            <a:chOff x="0" y="-38100"/>
            <a:chExt cx="1257234" cy="1763849"/>
          </a:xfrm>
        </p:grpSpPr>
        <p:sp>
          <p:nvSpPr>
            <p:cNvPr id="43" name="Freeform 4"/>
            <p:cNvSpPr/>
            <p:nvPr/>
          </p:nvSpPr>
          <p:spPr>
            <a:xfrm>
              <a:off x="99319" y="175781"/>
              <a:ext cx="1157915" cy="1159543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>
              <a:pPr algn="ctr"/>
              <a:endParaRPr lang="ru-RU" sz="2400" smtClean="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СТУДЕНТ </a:t>
              </a:r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в Пятигорске </a:t>
              </a:r>
              <a:endParaRPr lang="ru-RU" sz="2400" smtClean="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>
                <a:lnSpc>
                  <a:spcPct val="80000"/>
                </a:lnSpc>
              </a:pP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0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≈ 18 000 – 20 000 руб.</a:t>
              </a:r>
            </a:p>
            <a:p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</p:txBody>
        </p:sp>
        <p:sp>
          <p:nvSpPr>
            <p:cNvPr id="44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3"/>
          <p:cNvGrpSpPr/>
          <p:nvPr/>
        </p:nvGrpSpPr>
        <p:grpSpPr>
          <a:xfrm>
            <a:off x="6793611" y="4267483"/>
            <a:ext cx="3818849" cy="5133960"/>
            <a:chOff x="0" y="-38100"/>
            <a:chExt cx="1257234" cy="1928814"/>
          </a:xfrm>
        </p:grpSpPr>
        <p:sp>
          <p:nvSpPr>
            <p:cNvPr id="46" name="Freeform 4"/>
            <p:cNvSpPr/>
            <p:nvPr/>
          </p:nvSpPr>
          <p:spPr>
            <a:xfrm>
              <a:off x="99319" y="83766"/>
              <a:ext cx="1157915" cy="1806948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>
              <a:pPr algn="ctr"/>
              <a:endParaRPr lang="ru-RU" sz="2400" smtClean="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Жилье </a:t>
              </a:r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- 1000 руб. (общежитие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)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Питание – 11000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Транспорт – 1500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Связь – 800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Учеба/быт – 1500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Непредвиденные</a:t>
              </a: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Расходы – 1500-2500 руб.</a:t>
              </a:r>
            </a:p>
            <a:p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47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3"/>
          <p:cNvGrpSpPr/>
          <p:nvPr/>
        </p:nvGrpSpPr>
        <p:grpSpPr>
          <a:xfrm>
            <a:off x="11082060" y="2300709"/>
            <a:ext cx="4270235" cy="2646284"/>
            <a:chOff x="0" y="-435600"/>
            <a:chExt cx="1313732" cy="2161349"/>
          </a:xfrm>
        </p:grpSpPr>
        <p:sp>
          <p:nvSpPr>
            <p:cNvPr id="49" name="Freeform 4"/>
            <p:cNvSpPr/>
            <p:nvPr/>
          </p:nvSpPr>
          <p:spPr>
            <a:xfrm>
              <a:off x="155817" y="-435600"/>
              <a:ext cx="1157915" cy="1485374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>
              <a:pPr algn="ctr"/>
              <a:endParaRPr lang="ru-RU" sz="2400" b="1" smtClean="0"/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СТУДЕНТ в 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Москве</a:t>
              </a:r>
            </a:p>
            <a:p>
              <a:pPr algn="ctr"/>
              <a:r>
                <a:rPr lang="ru-RU" sz="20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 </a:t>
              </a:r>
            </a:p>
            <a:p>
              <a:pPr algn="ctr"/>
              <a:r>
                <a:rPr lang="ru-RU" sz="20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≈ 30 000 – 33 000 руб.</a:t>
              </a:r>
            </a:p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0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" name="Group 3"/>
          <p:cNvGrpSpPr/>
          <p:nvPr/>
        </p:nvGrpSpPr>
        <p:grpSpPr>
          <a:xfrm>
            <a:off x="10914142" y="4161329"/>
            <a:ext cx="4402058" cy="5283767"/>
            <a:chOff x="0" y="-38100"/>
            <a:chExt cx="1343998" cy="1985096"/>
          </a:xfrm>
        </p:grpSpPr>
        <p:sp>
          <p:nvSpPr>
            <p:cNvPr id="52" name="Freeform 4"/>
            <p:cNvSpPr/>
            <p:nvPr/>
          </p:nvSpPr>
          <p:spPr>
            <a:xfrm>
              <a:off x="186083" y="100426"/>
              <a:ext cx="1157915" cy="1846570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>
              <a:pPr algn="ctr"/>
              <a:endParaRPr lang="ru-RU" sz="2400" smtClean="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Жилье </a:t>
              </a:r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– 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3000-5000руб</a:t>
              </a:r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 (общежитие/аренда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)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Питание – 15000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Транспорт – 4000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Связь – 1000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Учеба/быт – 3000 руб</a:t>
              </a:r>
              <a:r>
                <a:rPr lang="ru-RU" sz="2400" smtClean="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.</a:t>
              </a:r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Непредвиденные </a:t>
              </a:r>
            </a:p>
            <a:p>
              <a:pPr algn="ctr"/>
              <a:r>
                <a:rPr lang="ru-RU" sz="2400">
                  <a:solidFill>
                    <a:srgbClr val="FFFFFF"/>
                  </a:solidFill>
                  <a:latin typeface="Russo One"/>
                  <a:ea typeface="Russo One"/>
                  <a:cs typeface="Russo One"/>
                </a:rPr>
                <a:t>расходы – от 5000 руб.</a:t>
              </a:r>
            </a:p>
            <a:p>
              <a:endParaRPr lang="ru-RU" sz="2000"/>
            </a:p>
          </p:txBody>
        </p:sp>
        <p:sp>
          <p:nvSpPr>
            <p:cNvPr id="53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55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3279019214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238843" y="-14859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0" name="TextBox 20"/>
          <p:cNvSpPr txBox="1"/>
          <p:nvPr/>
        </p:nvSpPr>
        <p:spPr>
          <a:xfrm>
            <a:off x="991995" y="613436"/>
            <a:ext cx="15723763" cy="165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6600" b="0" i="0" u="none" strike="noStrike" kern="1200" cap="none" spc="716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Материальная</a:t>
            </a:r>
            <a:r>
              <a:rPr kumimoji="0" lang="ru-RU" sz="6600" b="0" i="0" u="none" strike="noStrike" kern="1200" cap="none" spc="716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 поддержка высокобалльников</a:t>
            </a:r>
            <a:endParaRPr kumimoji="0" lang="en-US" sz="6600" b="0" i="0" u="none" strike="noStrike" kern="1200" cap="none" spc="71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39" name="Group 3"/>
          <p:cNvGrpSpPr/>
          <p:nvPr/>
        </p:nvGrpSpPr>
        <p:grpSpPr>
          <a:xfrm>
            <a:off x="1631855" y="1943100"/>
            <a:ext cx="6101890" cy="7467601"/>
            <a:chOff x="0" y="-38100"/>
            <a:chExt cx="1257234" cy="2020829"/>
          </a:xfrm>
        </p:grpSpPr>
        <p:sp>
          <p:nvSpPr>
            <p:cNvPr id="40" name="Freeform 4"/>
            <p:cNvSpPr/>
            <p:nvPr/>
          </p:nvSpPr>
          <p:spPr>
            <a:xfrm>
              <a:off x="99319" y="175781"/>
              <a:ext cx="1157915" cy="1806948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>
              <a:pPr algn="ctr"/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endParaRPr lang="ru-RU" sz="2000"/>
            </a:p>
          </p:txBody>
        </p:sp>
        <p:sp>
          <p:nvSpPr>
            <p:cNvPr id="41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55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  <p:sp>
        <p:nvSpPr>
          <p:cNvPr id="25" name="TextBox 20"/>
          <p:cNvSpPr txBox="1"/>
          <p:nvPr/>
        </p:nvSpPr>
        <p:spPr>
          <a:xfrm>
            <a:off x="-2938063" y="4035306"/>
            <a:ext cx="15723763" cy="251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3800" b="0" i="0" u="none" strike="noStrike" kern="1200" cap="none" spc="716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100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6600" b="0" i="0" u="none" strike="noStrike" kern="1200" cap="none" spc="716" normalizeH="0" baseline="0" noProof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тыс.руб</a:t>
            </a:r>
            <a:endParaRPr kumimoji="0" lang="en-US" sz="6600" b="0" i="0" u="none" strike="noStrike" kern="1200" cap="none" spc="71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2104418" y="6905199"/>
            <a:ext cx="5638800" cy="11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716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Единовременная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716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выплата</a:t>
            </a:r>
            <a:r>
              <a:rPr kumimoji="0" lang="ru-RU" sz="3200" b="0" i="0" u="none" strike="noStrike" kern="1200" cap="none" spc="716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 для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716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СТОБАЛЛЬНИКОВ</a:t>
            </a:r>
            <a:endParaRPr kumimoji="0" lang="en-US" sz="3200" b="0" i="0" u="none" strike="noStrike" kern="1200" cap="none" spc="71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27" name="Group 3"/>
          <p:cNvGrpSpPr/>
          <p:nvPr/>
        </p:nvGrpSpPr>
        <p:grpSpPr>
          <a:xfrm>
            <a:off x="8932787" y="1866900"/>
            <a:ext cx="6101890" cy="7467601"/>
            <a:chOff x="0" y="-38100"/>
            <a:chExt cx="1257234" cy="2020829"/>
          </a:xfrm>
        </p:grpSpPr>
        <p:sp>
          <p:nvSpPr>
            <p:cNvPr id="30" name="Freeform 4"/>
            <p:cNvSpPr/>
            <p:nvPr/>
          </p:nvSpPr>
          <p:spPr>
            <a:xfrm>
              <a:off x="99319" y="175781"/>
              <a:ext cx="1157915" cy="1806948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>
              <a:pPr algn="ctr"/>
              <a:endParaRPr lang="ru-RU" sz="2400">
                <a:solidFill>
                  <a:srgbClr val="FFFFFF"/>
                </a:solidFill>
                <a:latin typeface="Russo One"/>
                <a:ea typeface="Russo One"/>
                <a:cs typeface="Russo One"/>
              </a:endParaRPr>
            </a:p>
            <a:p>
              <a:endParaRPr lang="ru-RU" sz="2000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TextBox 20"/>
          <p:cNvSpPr txBox="1"/>
          <p:nvPr/>
        </p:nvSpPr>
        <p:spPr>
          <a:xfrm>
            <a:off x="4362869" y="3870160"/>
            <a:ext cx="15723763" cy="251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3800" b="0" i="0" u="none" strike="noStrike" kern="1200" cap="none" spc="716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6600" b="0" i="0" u="none" strike="noStrike" kern="1200" cap="none" spc="716" normalizeH="0" baseline="0" noProof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тыс.руб</a:t>
            </a:r>
            <a:endParaRPr kumimoji="0" lang="en-US" sz="6600" b="0" i="0" u="none" strike="noStrike" kern="1200" cap="none" spc="71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36" name="TextBox 20"/>
          <p:cNvSpPr txBox="1"/>
          <p:nvPr/>
        </p:nvSpPr>
        <p:spPr>
          <a:xfrm>
            <a:off x="9424297" y="6905199"/>
            <a:ext cx="5638800" cy="15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Ежемесячно для высокобалльников в течение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 семестра</a:t>
            </a:r>
            <a:endParaRPr kumimoji="0" lang="ru-RU" sz="3200" b="0" i="0" u="none" strike="noStrike" kern="1200" cap="none" spc="716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</p:spTree>
    <p:extLst>
      <p:ext uri="{BB962C8B-B14F-4D97-AF65-F5344CB8AC3E}">
        <p14:creationId xmlns:p14="http://schemas.microsoft.com/office/powerpoint/2010/main" val="3137010225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1028700" y="2281610"/>
            <a:ext cx="4545420" cy="3086100"/>
            <a:chExt cx="1197148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6754" y="2278697"/>
            <a:ext cx="4545420" cy="3086100"/>
            <a:chExt cx="119714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5000"/>
                  </a:srgbClr>
                </a:gs>
                <a:gs pos="100000">
                  <a:srgbClr val="77ADFF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713880" y="2318788"/>
            <a:ext cx="4545420" cy="3086100"/>
            <a:chExt cx="119714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252613"/>
            <a:ext cx="4545420" cy="3086100"/>
            <a:chExt cx="1197148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5000"/>
                  </a:srgbClr>
                </a:gs>
                <a:gs pos="100000">
                  <a:srgbClr val="77ADFF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71290" y="6252613"/>
            <a:ext cx="4545420" cy="3086100"/>
            <a:chExt cx="1197148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13880" y="6252613"/>
            <a:ext cx="4545420" cy="3086100"/>
            <a:chExt cx="1197148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092801" y="2432955"/>
            <a:ext cx="780855" cy="907971"/>
          </a:xfrm>
          <a:custGeom>
            <a:rect l="l" t="t" r="r" b="b"/>
            <a:pathLst>
              <a:path w="780855" h="907971">
                <a:moveTo>
                  <a:pt x="0" y="0"/>
                </a:moveTo>
                <a:lnTo>
                  <a:pt x="780855" y="0"/>
                </a:lnTo>
                <a:lnTo>
                  <a:pt x="780855" y="907971"/>
                </a:lnTo>
                <a:lnTo>
                  <a:pt x="0" y="907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3" name="Freeform 23"/>
          <p:cNvSpPr/>
          <p:nvPr/>
        </p:nvSpPr>
        <p:spPr>
          <a:xfrm>
            <a:off x="12942887" y="2807442"/>
            <a:ext cx="1047666" cy="1030523"/>
          </a:xfrm>
          <a:custGeom>
            <a:rect l="l" t="t" r="r" b="b"/>
            <a:pathLst>
              <a:path w="1047666" h="1030523">
                <a:moveTo>
                  <a:pt x="0" y="0"/>
                </a:moveTo>
                <a:lnTo>
                  <a:pt x="1047666" y="0"/>
                </a:lnTo>
                <a:lnTo>
                  <a:pt x="1047666" y="1030522"/>
                </a:lnTo>
                <a:lnTo>
                  <a:pt x="0" y="10305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4" name="Freeform 24"/>
          <p:cNvSpPr/>
          <p:nvPr/>
        </p:nvSpPr>
        <p:spPr>
          <a:xfrm>
            <a:off x="1028700" y="6364714"/>
            <a:ext cx="1001852" cy="1350536"/>
          </a:xfrm>
          <a:custGeom>
            <a:rect l="l" t="t" r="r" b="b"/>
            <a:pathLst>
              <a:path w="1001852" h="1350536">
                <a:moveTo>
                  <a:pt x="0" y="0"/>
                </a:moveTo>
                <a:lnTo>
                  <a:pt x="1001852" y="0"/>
                </a:lnTo>
                <a:lnTo>
                  <a:pt x="1001852" y="1350536"/>
                </a:lnTo>
                <a:lnTo>
                  <a:pt x="0" y="1350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5" name="Freeform 25"/>
          <p:cNvSpPr/>
          <p:nvPr/>
        </p:nvSpPr>
        <p:spPr>
          <a:xfrm>
            <a:off x="10092909" y="6333026"/>
            <a:ext cx="1199420" cy="1134792"/>
          </a:xfrm>
          <a:custGeom>
            <a:rect l="l" t="t" r="r" b="b"/>
            <a:pathLst>
              <a:path w="1199420" h="1134792">
                <a:moveTo>
                  <a:pt x="0" y="0"/>
                </a:moveTo>
                <a:lnTo>
                  <a:pt x="1199420" y="0"/>
                </a:lnTo>
                <a:lnTo>
                  <a:pt x="1199420" y="1134792"/>
                </a:lnTo>
                <a:lnTo>
                  <a:pt x="0" y="1134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5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6" name="Freeform 26"/>
          <p:cNvSpPr/>
          <p:nvPr/>
        </p:nvSpPr>
        <p:spPr>
          <a:xfrm>
            <a:off x="12837471" y="6333026"/>
            <a:ext cx="971788" cy="971788"/>
          </a:xfrm>
          <a:custGeom>
            <a:rect l="l" t="t" r="r" b="b"/>
            <a:pathLst>
              <a:path w="971787" h="971787">
                <a:moveTo>
                  <a:pt x="0" y="0"/>
                </a:moveTo>
                <a:lnTo>
                  <a:pt x="971788" y="0"/>
                </a:lnTo>
                <a:lnTo>
                  <a:pt x="971788" y="971788"/>
                </a:lnTo>
                <a:lnTo>
                  <a:pt x="0" y="971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5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7" name="TextBox 27"/>
          <p:cNvSpPr txBox="1"/>
          <p:nvPr/>
        </p:nvSpPr>
        <p:spPr>
          <a:xfrm>
            <a:off x="1282119" y="719457"/>
            <a:ext cx="15723763" cy="75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en-US" sz="5847" spc="51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КБГУ в цифрах: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10664" y="2355814"/>
            <a:ext cx="1875211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27772" y="4420862"/>
            <a:ext cx="3747277" cy="68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учебных подразделений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86655" y="3521901"/>
            <a:ext cx="2448499" cy="53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3107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более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86785" y="2371344"/>
            <a:ext cx="1595415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19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352847" y="3521901"/>
            <a:ext cx="2448499" cy="53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3107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тыс.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55826" y="4417948"/>
            <a:ext cx="3747277" cy="3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студентов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214436" y="2335405"/>
            <a:ext cx="1635164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258605" y="4382010"/>
            <a:ext cx="3747277" cy="68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студенческих общежитий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40345" y="6347863"/>
            <a:ext cx="1722131" cy="193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23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27772" y="8394467"/>
            <a:ext cx="3747277" cy="68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студенческих клуба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713454" y="6428276"/>
            <a:ext cx="861092" cy="193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ru-RU" sz="113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4</a:t>
            </a:r>
            <a:endParaRPr lang="en-US" sz="113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270362" y="8398681"/>
            <a:ext cx="3747277" cy="695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150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творческих коллектив</a:t>
            </a:r>
            <a:r>
              <a:rPr lang="ru-RU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а</a:t>
            </a:r>
            <a:endParaRPr lang="en-US" sz="315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583963" y="6432489"/>
            <a:ext cx="803672" cy="193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7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112952" y="8479094"/>
            <a:ext cx="3747277" cy="68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15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спортивных секций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770340" y="1534309"/>
            <a:ext cx="10747320" cy="61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"/>
              </a:lnSpc>
            </a:pPr>
            <a:r>
              <a:rPr lang="en-US" sz="2400" spc="21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КБГУ – </a:t>
            </a:r>
            <a:r>
              <a:rPr lang="ru-RU" sz="2400" spc="21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университет классического типа - </a:t>
            </a:r>
            <a:r>
              <a:rPr lang="en-US" sz="2400" spc="211" err="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это целая экосистема возможностей, где каждый найдёт свой путь к развитию и успеху</a:t>
            </a:r>
            <a:endParaRPr lang="en-US" sz="2400" spc="211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3" name="Freeform 18"/>
          <p:cNvSpPr/>
          <p:nvPr/>
        </p:nvSpPr>
        <p:spPr>
          <a:xfrm rot="20581612">
            <a:off x="183285" y="1455844"/>
            <a:ext cx="2291134" cy="1180999"/>
          </a:xfrm>
          <a:custGeom>
            <a:rect l="l" t="t" r="r" b="b"/>
            <a:pathLst>
              <a:path w="3213607" h="1723741">
                <a:moveTo>
                  <a:pt x="0" y="0"/>
                </a:moveTo>
                <a:lnTo>
                  <a:pt x="3213607" y="0"/>
                </a:lnTo>
                <a:lnTo>
                  <a:pt x="3213607" y="1723741"/>
                </a:lnTo>
                <a:lnTo>
                  <a:pt x="0" y="1723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44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45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238843" y="-14859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2" name="Text 0"/>
          <p:cNvSpPr/>
          <p:nvPr/>
        </p:nvSpPr>
        <p:spPr>
          <a:xfrm>
            <a:off x="3581400" y="290961"/>
            <a:ext cx="10717742" cy="4961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6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Стоимость обучения </a:t>
            </a:r>
            <a:endParaRPr lang="ru-RU" sz="6600" spc="716" smtClean="0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66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и </a:t>
            </a:r>
            <a:r>
              <a:rPr lang="en-US" sz="66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финансовая доступность</a:t>
            </a:r>
          </a:p>
        </p:txBody>
      </p:sp>
      <p:sp>
        <p:nvSpPr>
          <p:cNvPr id="23" name="Text 1"/>
          <p:cNvSpPr/>
          <p:nvPr/>
        </p:nvSpPr>
        <p:spPr>
          <a:xfrm>
            <a:off x="6814178" y="2582270"/>
            <a:ext cx="5303082" cy="3364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4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Бюджетные места</a:t>
            </a:r>
          </a:p>
        </p:txBody>
      </p:sp>
      <p:sp>
        <p:nvSpPr>
          <p:cNvPr id="25" name="Text 2"/>
          <p:cNvSpPr/>
          <p:nvPr/>
        </p:nvSpPr>
        <p:spPr>
          <a:xfrm flipH="1">
            <a:off x="6846262" y="2914058"/>
            <a:ext cx="10984538" cy="5825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Более </a:t>
            </a:r>
            <a:r>
              <a:rPr lang="en-US" sz="2800" spc="716">
                <a:solidFill>
                  <a:srgbClr val="92D050"/>
                </a:solidFill>
                <a:latin typeface="Russo One"/>
                <a:ea typeface="Russo One"/>
                <a:cs typeface="Russo One"/>
              </a:rPr>
              <a:t>2000 бюджетных мест </a:t>
            </a:r>
            <a:r>
              <a:rPr lang="ru-RU" sz="2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е</a:t>
            </a: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жегодно</a:t>
            </a:r>
            <a:r>
              <a:rPr lang="ru-RU" sz="28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 </a:t>
            </a:r>
          </a:p>
          <a:p>
            <a:pPr marL="0" indent="0" algn="l">
              <a:buNone/>
            </a:pP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по </a:t>
            </a:r>
            <a:r>
              <a:rPr lang="en-US" sz="2800" spc="716" err="1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различным </a:t>
            </a: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направлениям </a:t>
            </a:r>
            <a:r>
              <a:rPr lang="en-US" sz="2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подготовки</a:t>
            </a:r>
          </a:p>
        </p:txBody>
      </p:sp>
      <p:sp>
        <p:nvSpPr>
          <p:cNvPr id="26" name="Text 3"/>
          <p:cNvSpPr/>
          <p:nvPr/>
        </p:nvSpPr>
        <p:spPr>
          <a:xfrm>
            <a:off x="6838241" y="4319637"/>
            <a:ext cx="5418955" cy="2263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4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Доступная стоимость</a:t>
            </a:r>
          </a:p>
        </p:txBody>
      </p:sp>
      <p:sp>
        <p:nvSpPr>
          <p:cNvPr id="27" name="Text 4"/>
          <p:cNvSpPr/>
          <p:nvPr/>
        </p:nvSpPr>
        <p:spPr>
          <a:xfrm>
            <a:off x="6846261" y="4659584"/>
            <a:ext cx="11514187" cy="19053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r>
              <a:rPr lang="en-US" sz="2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Контракт </a:t>
            </a:r>
            <a:r>
              <a:rPr lang="en-US" sz="2800" spc="716">
                <a:solidFill>
                  <a:srgbClr val="92D050"/>
                </a:solidFill>
                <a:latin typeface="Russo One"/>
                <a:ea typeface="Russo One"/>
                <a:cs typeface="Russo One"/>
              </a:rPr>
              <a:t>от 85 000 </a:t>
            </a:r>
            <a:r>
              <a:rPr lang="ru-RU" sz="2800" spc="716" err="1" smtClean="0">
                <a:solidFill>
                  <a:srgbClr val="92D050"/>
                </a:solidFill>
                <a:latin typeface="Russo One"/>
                <a:ea typeface="Russo One"/>
                <a:cs typeface="Russo One"/>
              </a:rPr>
              <a:t>руб</a:t>
            </a:r>
            <a:r>
              <a:rPr lang="en-US" sz="2800" spc="716" smtClean="0">
                <a:solidFill>
                  <a:srgbClr val="92D050"/>
                </a:solidFill>
                <a:latin typeface="Russo One"/>
                <a:ea typeface="Russo One"/>
                <a:cs typeface="Russo One"/>
              </a:rPr>
              <a:t>/</a:t>
            </a:r>
            <a:r>
              <a:rPr lang="ru-RU" sz="2800" spc="716" smtClean="0">
                <a:solidFill>
                  <a:srgbClr val="92D050"/>
                </a:solidFill>
                <a:latin typeface="Russo One"/>
                <a:ea typeface="Russo One"/>
                <a:cs typeface="Russo One"/>
              </a:rPr>
              <a:t>год</a:t>
            </a:r>
            <a:r>
              <a:rPr lang="en-US" sz="28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— </a:t>
            </a:r>
            <a:endParaRPr lang="ru-RU" sz="2800" spc="716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  <a:p>
            <a:r>
              <a:rPr lang="en-US" sz="2800" spc="716" err="1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одни из самых доступных </a:t>
            </a: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цен</a:t>
            </a:r>
            <a:r>
              <a:rPr lang="ru-RU" sz="2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 </a:t>
            </a:r>
            <a:r>
              <a:rPr lang="ru-RU" sz="28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В СКФО</a:t>
            </a:r>
          </a:p>
        </p:txBody>
      </p:sp>
      <p:sp>
        <p:nvSpPr>
          <p:cNvPr id="30" name="Text 5"/>
          <p:cNvSpPr/>
          <p:nvPr/>
        </p:nvSpPr>
        <p:spPr>
          <a:xfrm>
            <a:off x="6794125" y="5737012"/>
            <a:ext cx="5156327" cy="3777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4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Рассрочка</a:t>
            </a:r>
            <a:r>
              <a:rPr lang="ru-RU" sz="48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 </a:t>
            </a:r>
            <a:r>
              <a:rPr lang="en-US" sz="4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платежей</a:t>
            </a:r>
            <a:endParaRPr lang="en-US" sz="4800" spc="716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sp>
        <p:nvSpPr>
          <p:cNvPr id="31" name="Text 6"/>
          <p:cNvSpPr/>
          <p:nvPr/>
        </p:nvSpPr>
        <p:spPr>
          <a:xfrm>
            <a:off x="6814178" y="6426351"/>
            <a:ext cx="11854822" cy="6035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spc="716" err="1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Возможность </a:t>
            </a: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оплаты</a:t>
            </a:r>
            <a:r>
              <a:rPr lang="ru-RU" sz="28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 </a:t>
            </a: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обучения </a:t>
            </a:r>
            <a:r>
              <a:rPr lang="en-US" sz="2800" spc="716" err="1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по </a:t>
            </a:r>
            <a:endParaRPr lang="ru-RU" sz="2800" spc="716" smtClean="0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  <a:p>
            <a:pPr marL="0" indent="0" algn="l">
              <a:buNone/>
            </a:pP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семестрам без дополнительных</a:t>
            </a:r>
            <a:r>
              <a:rPr lang="ru-RU" sz="2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 </a:t>
            </a:r>
            <a:r>
              <a:rPr lang="ru-RU" sz="28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%</a:t>
            </a:r>
            <a:endParaRPr lang="en-US" sz="2800" spc="716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sp>
        <p:nvSpPr>
          <p:cNvPr id="32" name="Text 7"/>
          <p:cNvSpPr/>
          <p:nvPr/>
        </p:nvSpPr>
        <p:spPr>
          <a:xfrm>
            <a:off x="6794125" y="7648348"/>
            <a:ext cx="4738638" cy="6035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4800" spc="716" err="1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Целевое обучение</a:t>
            </a:r>
            <a:endParaRPr lang="en-US" sz="4800" spc="716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sp>
        <p:nvSpPr>
          <p:cNvPr id="33" name="Text 8"/>
          <p:cNvSpPr/>
          <p:nvPr/>
        </p:nvSpPr>
        <p:spPr>
          <a:xfrm>
            <a:off x="6794125" y="8168147"/>
            <a:ext cx="2978411" cy="69272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Программы целевого приема </a:t>
            </a:r>
            <a:endParaRPr lang="ru-RU" sz="2800" spc="716" smtClean="0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  <a:p>
            <a:pPr marL="0" indent="0" algn="l">
              <a:buNone/>
            </a:pP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от </a:t>
            </a:r>
            <a:r>
              <a:rPr lang="en-US" sz="2800" spc="716" err="1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предприятий </a:t>
            </a:r>
            <a:r>
              <a:rPr lang="en-US" sz="28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с </a:t>
            </a:r>
            <a:r>
              <a:rPr lang="en-US" sz="2800" spc="716" err="1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гарантированным </a:t>
            </a:r>
            <a:endParaRPr lang="ru-RU" sz="2800" spc="716" smtClean="0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  <a:p>
            <a:pPr marL="0" indent="0" algn="l">
              <a:buNone/>
            </a:pPr>
            <a:r>
              <a:rPr lang="en-US" sz="28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трудоустройством</a:t>
            </a:r>
            <a:endParaRPr lang="en-US" sz="2800" spc="716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6" y="3545400"/>
            <a:ext cx="5638952" cy="4133687"/>
          </a:xfrm>
          <a:prstGeom prst="rect">
            <a:avLst/>
          </a:prstGeom>
          <a:effectLst>
            <a:outerShdw blurRad="355600" dist="2286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38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54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355519645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238843" y="-14859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2" name="Text 0"/>
          <p:cNvSpPr/>
          <p:nvPr/>
        </p:nvSpPr>
        <p:spPr>
          <a:xfrm>
            <a:off x="3733800" y="4662663"/>
            <a:ext cx="10717742" cy="4961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66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Безопасность и комфорт</a:t>
            </a:r>
            <a:endParaRPr lang="en-US" sz="6600" spc="716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grpSp>
        <p:nvGrpSpPr>
          <p:cNvPr id="20" name="Group 3"/>
          <p:cNvGrpSpPr/>
          <p:nvPr/>
        </p:nvGrpSpPr>
        <p:grpSpPr>
          <a:xfrm>
            <a:off x="79745" y="5746339"/>
            <a:ext cx="5486400" cy="3276600"/>
            <a:chExt cx="1157915" cy="1725749"/>
          </a:xfrm>
        </p:grpSpPr>
        <p:sp>
          <p:nvSpPr>
            <p:cNvPr id="21" name="Freeform 4"/>
            <p:cNvSpPr/>
            <p:nvPr/>
          </p:nvSpPr>
          <p:spPr>
            <a:xfrm>
              <a:off x="0" y="0"/>
              <a:ext cx="1157915" cy="1725750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24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 2"/>
          <p:cNvSpPr/>
          <p:nvPr/>
        </p:nvSpPr>
        <p:spPr>
          <a:xfrm>
            <a:off x="1481527" y="6113824"/>
            <a:ext cx="275860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6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Охрана </a:t>
            </a:r>
            <a:endParaRPr lang="ru-RU" sz="3600" spc="716" smtClean="0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en-US" sz="3600" spc="716" err="1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территории</a:t>
            </a:r>
            <a:endParaRPr lang="en-US" sz="3600" spc="716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777" y="7131381"/>
            <a:ext cx="55605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716" err="1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Круглосуточная охрана кампуса, система видеонаблюдения, контроль доступа по </a:t>
            </a:r>
            <a:r>
              <a:rPr lang="ru-RU" sz="20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биометрии</a:t>
            </a:r>
          </a:p>
        </p:txBody>
      </p:sp>
      <p:grpSp>
        <p:nvGrpSpPr>
          <p:cNvPr id="34" name="Group 3"/>
          <p:cNvGrpSpPr/>
          <p:nvPr/>
        </p:nvGrpSpPr>
        <p:grpSpPr>
          <a:xfrm>
            <a:off x="6282127" y="5728292"/>
            <a:ext cx="5486400" cy="3276600"/>
            <a:chExt cx="1157915" cy="1725749"/>
          </a:xfrm>
        </p:grpSpPr>
        <p:sp>
          <p:nvSpPr>
            <p:cNvPr id="36" name="Freeform 4"/>
            <p:cNvSpPr/>
            <p:nvPr/>
          </p:nvSpPr>
          <p:spPr>
            <a:xfrm>
              <a:off x="0" y="0"/>
              <a:ext cx="1157915" cy="1725750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37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588960" y="6079816"/>
            <a:ext cx="4961225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50"/>
              </a:lnSpc>
            </a:pPr>
            <a:r>
              <a:rPr lang="ru-RU" sz="36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Удобное</a:t>
            </a:r>
          </a:p>
          <a:p>
            <a:pPr algn="ctr">
              <a:lnSpc>
                <a:spcPts val="2750"/>
              </a:lnSpc>
            </a:pPr>
            <a:r>
              <a:rPr lang="ru-RU" sz="36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расположение</a:t>
            </a:r>
            <a:endParaRPr lang="ru-RU" sz="3600" spc="716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93895" y="7142230"/>
            <a:ext cx="5560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Кампус находится в центре Нальчика с хорошей транспортной доступностью</a:t>
            </a:r>
          </a:p>
        </p:txBody>
      </p:sp>
      <p:grpSp>
        <p:nvGrpSpPr>
          <p:cNvPr id="39" name="Group 3"/>
          <p:cNvGrpSpPr/>
          <p:nvPr/>
        </p:nvGrpSpPr>
        <p:grpSpPr>
          <a:xfrm>
            <a:off x="12573000" y="5746339"/>
            <a:ext cx="5486400" cy="3276600"/>
            <a:chExt cx="1157915" cy="1725749"/>
          </a:xfrm>
        </p:grpSpPr>
        <p:sp>
          <p:nvSpPr>
            <p:cNvPr id="40" name="Freeform 4"/>
            <p:cNvSpPr/>
            <p:nvPr/>
          </p:nvSpPr>
          <p:spPr>
            <a:xfrm>
              <a:off x="0" y="0"/>
              <a:ext cx="1157915" cy="1725750"/>
            </a:xfrm>
            <a:custGeom>
              <a:rect l="l" t="t" r="r" b="b"/>
              <a:pathLst>
                <a:path w="1157915" h="1725750">
                  <a:moveTo>
                    <a:pt x="89808" y="0"/>
                  </a:moveTo>
                  <a:lnTo>
                    <a:pt x="1068107" y="0"/>
                  </a:lnTo>
                  <a:cubicBezTo>
                    <a:pt x="1091926" y="0"/>
                    <a:pt x="1114769" y="9462"/>
                    <a:pt x="1131611" y="26304"/>
                  </a:cubicBezTo>
                  <a:cubicBezTo>
                    <a:pt x="1148453" y="43146"/>
                    <a:pt x="1157915" y="65990"/>
                    <a:pt x="1157915" y="89808"/>
                  </a:cubicBezTo>
                  <a:lnTo>
                    <a:pt x="1157915" y="1635941"/>
                  </a:lnTo>
                  <a:cubicBezTo>
                    <a:pt x="1157915" y="1685541"/>
                    <a:pt x="1117707" y="1725750"/>
                    <a:pt x="1068107" y="1725750"/>
                  </a:cubicBezTo>
                  <a:lnTo>
                    <a:pt x="89808" y="1725750"/>
                  </a:lnTo>
                  <a:cubicBezTo>
                    <a:pt x="40208" y="1725750"/>
                    <a:pt x="0" y="1685541"/>
                    <a:pt x="0" y="1635941"/>
                  </a:cubicBezTo>
                  <a:lnTo>
                    <a:pt x="0" y="89808"/>
                  </a:lnTo>
                  <a:cubicBezTo>
                    <a:pt x="0" y="40208"/>
                    <a:pt x="40208" y="0"/>
                    <a:pt x="898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41" name="TextBox 5"/>
            <p:cNvSpPr txBox="1"/>
            <p:nvPr/>
          </p:nvSpPr>
          <p:spPr>
            <a:xfrm>
              <a:off x="0" y="-38100"/>
              <a:ext cx="1157915" cy="176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12988248" y="6079816"/>
            <a:ext cx="4678350" cy="820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50"/>
              </a:lnSpc>
            </a:pPr>
            <a:r>
              <a:rPr lang="ru-RU" sz="28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Современная инфраструктура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2498859" y="7044070"/>
            <a:ext cx="55605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Обновленные учебные корпуса,</a:t>
            </a:r>
          </a:p>
          <a:p>
            <a:pPr algn="ctr"/>
            <a:r>
              <a:rPr lang="ru-RU" sz="20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библиотека с электронными</a:t>
            </a:r>
          </a:p>
          <a:p>
            <a:pPr algn="ctr"/>
            <a:r>
              <a:rPr lang="ru-RU" sz="2000" spc="716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ресурсами, столовые и кафе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40985" r="192" b="26908"/>
          <a:stretch>
            <a:fillRect/>
          </a:stretch>
        </p:blipFill>
        <p:spPr>
          <a:xfrm>
            <a:off x="-262906" y="-30769"/>
            <a:ext cx="18599293" cy="4426664"/>
          </a:xfrm>
          <a:prstGeom prst="rect">
            <a:avLst/>
          </a:prstGeom>
        </p:spPr>
      </p:pic>
      <p:grpSp>
        <p:nvGrpSpPr>
          <p:cNvPr id="45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46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2012197748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1" name="TextBox 21"/>
          <p:cNvSpPr txBox="1"/>
          <p:nvPr/>
        </p:nvSpPr>
        <p:spPr>
          <a:xfrm>
            <a:off x="1282119" y="719457"/>
            <a:ext cx="15723763" cy="75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ru-RU" sz="5847" spc="51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Правила приёма в КБГУ</a:t>
            </a:r>
            <a:endParaRPr lang="en-US" sz="5847" spc="514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770340" y="1600984"/>
            <a:ext cx="1074732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ru-RU" sz="51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на  </a:t>
            </a:r>
            <a:r>
              <a:rPr lang="ru-RU" sz="5100" spc="448" smtClean="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2026 </a:t>
            </a:r>
            <a:r>
              <a:rPr lang="ru-RU" sz="51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год</a:t>
            </a:r>
            <a:endParaRPr lang="en-US" sz="51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24200" y="8241896"/>
            <a:ext cx="107475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0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Официальный сайт приемной комиссии КБГУ</a:t>
            </a:r>
          </a:p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40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https://kbsu.ru</a:t>
            </a:r>
            <a:endParaRPr lang="ru-RU" sz="4000" spc="514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18562" t="7950" r="20359" b="41082"/>
          <a:stretch>
            <a:fillRect/>
          </a:stretch>
        </p:blipFill>
        <p:spPr>
          <a:xfrm>
            <a:off x="2897286" y="2626284"/>
            <a:ext cx="11428313" cy="536431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715000" y="40767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1920642447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9" name="Group 9"/>
          <p:cNvGrpSpPr/>
          <p:nvPr/>
        </p:nvGrpSpPr>
        <p:grpSpPr>
          <a:xfrm>
            <a:off x="10744200" y="3150547"/>
            <a:ext cx="5181600" cy="4703440"/>
            <a:chExt cx="1426003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6003" cy="812800"/>
            </a:xfrm>
            <a:custGeom>
              <a:rect l="l" t="t" r="r" b="b"/>
              <a:pathLst>
                <a:path w="1426003" h="812800">
                  <a:moveTo>
                    <a:pt x="72924" y="0"/>
                  </a:moveTo>
                  <a:lnTo>
                    <a:pt x="1353079" y="0"/>
                  </a:lnTo>
                  <a:cubicBezTo>
                    <a:pt x="1393354" y="0"/>
                    <a:pt x="1426003" y="32649"/>
                    <a:pt x="1426003" y="72924"/>
                  </a:cubicBezTo>
                  <a:lnTo>
                    <a:pt x="1426003" y="739876"/>
                  </a:lnTo>
                  <a:cubicBezTo>
                    <a:pt x="1426003" y="759216"/>
                    <a:pt x="1418320" y="777765"/>
                    <a:pt x="1404644" y="791441"/>
                  </a:cubicBezTo>
                  <a:cubicBezTo>
                    <a:pt x="1390968" y="805117"/>
                    <a:pt x="1372420" y="812800"/>
                    <a:pt x="1353079" y="812800"/>
                  </a:cubicBezTo>
                  <a:lnTo>
                    <a:pt x="72924" y="812800"/>
                  </a:lnTo>
                  <a:cubicBezTo>
                    <a:pt x="53584" y="812800"/>
                    <a:pt x="35035" y="805117"/>
                    <a:pt x="21359" y="791441"/>
                  </a:cubicBezTo>
                  <a:cubicBezTo>
                    <a:pt x="7683" y="777765"/>
                    <a:pt x="0" y="759216"/>
                    <a:pt x="0" y="739876"/>
                  </a:cubicBezTo>
                  <a:lnTo>
                    <a:pt x="0" y="72924"/>
                  </a:lnTo>
                  <a:cubicBezTo>
                    <a:pt x="0" y="53584"/>
                    <a:pt x="7683" y="35035"/>
                    <a:pt x="21359" y="21359"/>
                  </a:cubicBezTo>
                  <a:cubicBezTo>
                    <a:pt x="35035" y="7683"/>
                    <a:pt x="53584" y="0"/>
                    <a:pt x="72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2600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82119" y="719457"/>
            <a:ext cx="15723763" cy="75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ru-RU" sz="5847" spc="51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Правила приёма в КБГУ</a:t>
            </a:r>
            <a:endParaRPr lang="en-US" sz="5847" spc="514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770340" y="1600984"/>
            <a:ext cx="1074732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ru-RU" sz="51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на  </a:t>
            </a:r>
            <a:r>
              <a:rPr lang="ru-RU" sz="5100" spc="448" smtClean="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2026 </a:t>
            </a:r>
            <a:r>
              <a:rPr lang="ru-RU" sz="51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год</a:t>
            </a:r>
            <a:endParaRPr lang="en-US" sz="51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610600" y="7995525"/>
            <a:ext cx="107475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0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Официальный сайт </a:t>
            </a:r>
            <a:endParaRPr lang="ru-RU" sz="4000" spc="514" smtClean="0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приемной </a:t>
            </a:r>
            <a:r>
              <a:rPr lang="ru-RU" sz="40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комиссии КБГУ</a:t>
            </a:r>
          </a:p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40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https://kbsu.ru</a:t>
            </a:r>
            <a:endParaRPr lang="ru-RU" sz="4000" spc="514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430" y="3425817"/>
            <a:ext cx="4152900" cy="4152900"/>
          </a:xfrm>
          <a:prstGeom prst="rect">
            <a:avLst/>
          </a:prstGeom>
        </p:spPr>
      </p:pic>
      <p:sp>
        <p:nvSpPr>
          <p:cNvPr id="30" name="Freeform 5"/>
          <p:cNvSpPr/>
          <p:nvPr/>
        </p:nvSpPr>
        <p:spPr>
          <a:xfrm>
            <a:off x="16383000" y="1600984"/>
            <a:ext cx="1428239" cy="2272221"/>
          </a:xfrm>
          <a:custGeom>
            <a:rect l="l" t="t" r="r" b="b"/>
            <a:pathLst>
              <a:path w="1792410" h="3042672">
                <a:moveTo>
                  <a:pt x="0" y="0"/>
                </a:moveTo>
                <a:lnTo>
                  <a:pt x="1792410" y="0"/>
                </a:lnTo>
                <a:lnTo>
                  <a:pt x="1792410" y="3042672"/>
                </a:lnTo>
                <a:lnTo>
                  <a:pt x="0" y="3042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31" name="Freeform 4"/>
          <p:cNvSpPr/>
          <p:nvPr/>
        </p:nvSpPr>
        <p:spPr>
          <a:xfrm rot="10800000">
            <a:off x="13494586" y="1736537"/>
            <a:ext cx="2359819" cy="1390148"/>
          </a:xfrm>
          <a:custGeom>
            <a:rect l="l" t="t" r="r" b="b"/>
            <a:pathLst>
              <a:path w="2359819" h="1390148">
                <a:moveTo>
                  <a:pt x="0" y="0"/>
                </a:moveTo>
                <a:lnTo>
                  <a:pt x="2359819" y="0"/>
                </a:lnTo>
                <a:lnTo>
                  <a:pt x="2359819" y="1390148"/>
                </a:lnTo>
                <a:lnTo>
                  <a:pt x="0" y="1390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rcRect l="22097" r="20829"/>
          <a:stretch>
            <a:fillRect/>
          </a:stretch>
        </p:blipFill>
        <p:spPr>
          <a:xfrm>
            <a:off x="1158471" y="2356922"/>
            <a:ext cx="8575981" cy="7489147"/>
          </a:xfrm>
          <a:prstGeom prst="rect">
            <a:avLst/>
          </a:prstGeom>
        </p:spPr>
      </p:pic>
      <p:grpSp>
        <p:nvGrpSpPr>
          <p:cNvPr id="17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422336417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1" name="TextBox 21"/>
          <p:cNvSpPr txBox="1"/>
          <p:nvPr/>
        </p:nvSpPr>
        <p:spPr>
          <a:xfrm>
            <a:off x="1373357" y="518348"/>
            <a:ext cx="15723763" cy="148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ru-RU" sz="5847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Подача документов через ГосУслуги</a:t>
            </a:r>
            <a:endParaRPr lang="en-US" sz="5847" spc="514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15500" r="13468"/>
          <a:stretch>
            <a:fillRect/>
          </a:stretch>
        </p:blipFill>
        <p:spPr>
          <a:xfrm>
            <a:off x="3748838" y="2005871"/>
            <a:ext cx="10972800" cy="7992176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1638730807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1" name="TextBox 21"/>
          <p:cNvSpPr txBox="1"/>
          <p:nvPr/>
        </p:nvSpPr>
        <p:spPr>
          <a:xfrm>
            <a:off x="1373357" y="518348"/>
            <a:ext cx="15723763" cy="148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ru-RU" sz="5847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Подача документов через ГосУслуги</a:t>
            </a:r>
            <a:endParaRPr lang="en-US" sz="5847" spc="514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18055" r="16669"/>
          <a:stretch>
            <a:fillRect/>
          </a:stretch>
        </p:blipFill>
        <p:spPr>
          <a:xfrm>
            <a:off x="3962401" y="1995845"/>
            <a:ext cx="10744200" cy="8129755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6111652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1" name="TextBox 21"/>
          <p:cNvSpPr txBox="1"/>
          <p:nvPr/>
        </p:nvSpPr>
        <p:spPr>
          <a:xfrm>
            <a:off x="1373357" y="518348"/>
            <a:ext cx="15723763" cy="148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ru-RU" sz="5847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Подача документов через ГосУслуги</a:t>
            </a:r>
            <a:endParaRPr lang="en-US" sz="5847" spc="514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18580" r="11014" b="26014"/>
          <a:stretch>
            <a:fillRect/>
          </a:stretch>
        </p:blipFill>
        <p:spPr>
          <a:xfrm>
            <a:off x="472238" y="2324100"/>
            <a:ext cx="8763000" cy="6424271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>
            <a:off x="8077200" y="3909917"/>
            <a:ext cx="2362200" cy="471583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Group 9"/>
          <p:cNvGrpSpPr/>
          <p:nvPr/>
        </p:nvGrpSpPr>
        <p:grpSpPr>
          <a:xfrm>
            <a:off x="10744200" y="3150547"/>
            <a:ext cx="5181600" cy="4703440"/>
            <a:chExt cx="1426003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6003" cy="812800"/>
            </a:xfrm>
            <a:custGeom>
              <a:rect l="l" t="t" r="r" b="b"/>
              <a:pathLst>
                <a:path w="1426003" h="812800">
                  <a:moveTo>
                    <a:pt x="72924" y="0"/>
                  </a:moveTo>
                  <a:lnTo>
                    <a:pt x="1353079" y="0"/>
                  </a:lnTo>
                  <a:cubicBezTo>
                    <a:pt x="1393354" y="0"/>
                    <a:pt x="1426003" y="32649"/>
                    <a:pt x="1426003" y="72924"/>
                  </a:cubicBezTo>
                  <a:lnTo>
                    <a:pt x="1426003" y="739876"/>
                  </a:lnTo>
                  <a:cubicBezTo>
                    <a:pt x="1426003" y="759216"/>
                    <a:pt x="1418320" y="777765"/>
                    <a:pt x="1404644" y="791441"/>
                  </a:cubicBezTo>
                  <a:cubicBezTo>
                    <a:pt x="1390968" y="805117"/>
                    <a:pt x="1372420" y="812800"/>
                    <a:pt x="1353079" y="812800"/>
                  </a:cubicBezTo>
                  <a:lnTo>
                    <a:pt x="72924" y="812800"/>
                  </a:lnTo>
                  <a:cubicBezTo>
                    <a:pt x="53584" y="812800"/>
                    <a:pt x="35035" y="805117"/>
                    <a:pt x="21359" y="791441"/>
                  </a:cubicBezTo>
                  <a:cubicBezTo>
                    <a:pt x="7683" y="777765"/>
                    <a:pt x="0" y="759216"/>
                    <a:pt x="0" y="739876"/>
                  </a:cubicBezTo>
                  <a:lnTo>
                    <a:pt x="0" y="72924"/>
                  </a:lnTo>
                  <a:cubicBezTo>
                    <a:pt x="0" y="53584"/>
                    <a:pt x="7683" y="35035"/>
                    <a:pt x="21359" y="21359"/>
                  </a:cubicBezTo>
                  <a:cubicBezTo>
                    <a:pt x="35035" y="7683"/>
                    <a:pt x="53584" y="0"/>
                    <a:pt x="72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2600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3597267"/>
            <a:ext cx="3810000" cy="3810000"/>
          </a:xfrm>
          <a:prstGeom prst="rect">
            <a:avLst/>
          </a:prstGeom>
        </p:spPr>
      </p:pic>
      <p:sp>
        <p:nvSpPr>
          <p:cNvPr id="13" name="Freeform 5"/>
          <p:cNvSpPr/>
          <p:nvPr/>
        </p:nvSpPr>
        <p:spPr>
          <a:xfrm>
            <a:off x="16477932" y="1552336"/>
            <a:ext cx="1428239" cy="2272221"/>
          </a:xfrm>
          <a:custGeom>
            <a:rect l="l" t="t" r="r" b="b"/>
            <a:pathLst>
              <a:path w="1792410" h="3042672">
                <a:moveTo>
                  <a:pt x="0" y="0"/>
                </a:moveTo>
                <a:lnTo>
                  <a:pt x="1792410" y="0"/>
                </a:lnTo>
                <a:lnTo>
                  <a:pt x="1792410" y="3042672"/>
                </a:lnTo>
                <a:lnTo>
                  <a:pt x="0" y="3042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4" name="Freeform 4"/>
          <p:cNvSpPr/>
          <p:nvPr/>
        </p:nvSpPr>
        <p:spPr>
          <a:xfrm rot="10800000">
            <a:off x="13589518" y="1687889"/>
            <a:ext cx="2359819" cy="1390148"/>
          </a:xfrm>
          <a:custGeom>
            <a:rect l="l" t="t" r="r" b="b"/>
            <a:pathLst>
              <a:path w="2359819" h="1390148">
                <a:moveTo>
                  <a:pt x="0" y="0"/>
                </a:moveTo>
                <a:lnTo>
                  <a:pt x="2359819" y="0"/>
                </a:lnTo>
                <a:lnTo>
                  <a:pt x="2359819" y="1390148"/>
                </a:lnTo>
                <a:lnTo>
                  <a:pt x="0" y="1390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5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6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3846219594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21" name="TextBox 21"/>
          <p:cNvSpPr txBox="1"/>
          <p:nvPr/>
        </p:nvSpPr>
        <p:spPr>
          <a:xfrm>
            <a:off x="1373357" y="518348"/>
            <a:ext cx="15723763" cy="148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</a:pPr>
            <a:r>
              <a:rPr lang="ru-RU" sz="5847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Подача документов через ГосУслуги</a:t>
            </a:r>
            <a:endParaRPr lang="en-US" sz="5847" spc="514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1" r="1"/>
          <a:stretch>
            <a:fillRect/>
          </a:stretch>
        </p:blipFill>
        <p:spPr>
          <a:xfrm>
            <a:off x="533400" y="2133605"/>
            <a:ext cx="9829800" cy="4189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63659" t="59548" r="3048"/>
          <a:stretch>
            <a:fillRect/>
          </a:stretch>
        </p:blipFill>
        <p:spPr>
          <a:xfrm>
            <a:off x="6926393" y="4533900"/>
            <a:ext cx="3440818" cy="1682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61" y="6451001"/>
            <a:ext cx="9829800" cy="35391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8361199"/>
            <a:ext cx="4800600" cy="16289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1800" y="3084995"/>
            <a:ext cx="7300531" cy="53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277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3" name="Прямоугольник 2"/>
          <p:cNvSpPr/>
          <p:nvPr/>
        </p:nvSpPr>
        <p:spPr>
          <a:xfrm>
            <a:off x="193746" y="266700"/>
            <a:ext cx="18211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Информация для абитуриентов,</a:t>
            </a:r>
            <a:br>
              <a:rPr lang="ru-RU" sz="44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</a:br>
            <a:r>
              <a:rPr lang="ru-RU" sz="44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поступающих на программы среднего профессионального и высшего образования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5750" y="3086296"/>
            <a:ext cx="83795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8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Срок подачи заявления на сдачу ЕГЭ до </a:t>
            </a:r>
            <a:r>
              <a:rPr lang="ru-RU" sz="2800" u="sng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01 февраля 2026 года включительно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7D4FF8-04C1-4193-8189-851222040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47" y="5184471"/>
            <a:ext cx="7006121" cy="332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8763000" y="3301739"/>
            <a:ext cx="9313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28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Для поступления в колледжи КБГУ</a:t>
            </a:r>
          </a:p>
          <a:p>
            <a:pPr algn="ctr" defTabSz="685800">
              <a:defRPr/>
            </a:pPr>
            <a:r>
              <a:rPr lang="ru-RU" sz="2800" u="sng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результаты ЕГЭ не нужны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7D4FF8-04C1-4193-8189-851222040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267" y="5184471"/>
            <a:ext cx="7006121" cy="332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6CD5C4B-5446-486A-B958-C7A147ECE351}"/>
              </a:ext>
            </a:extLst>
          </p:cNvPr>
          <p:cNvSpPr/>
          <p:nvPr/>
        </p:nvSpPr>
        <p:spPr>
          <a:xfrm rot="19277474">
            <a:off x="9420357" y="7075777"/>
            <a:ext cx="7721938" cy="1154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6CD5C4B-5446-486A-B958-C7A147ECE351}"/>
              </a:ext>
            </a:extLst>
          </p:cNvPr>
          <p:cNvSpPr/>
          <p:nvPr/>
        </p:nvSpPr>
        <p:spPr>
          <a:xfrm rot="2322526" flipH="1">
            <a:off x="9815232" y="7075776"/>
            <a:ext cx="7721938" cy="1154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3013086915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11" name="Group 9"/>
          <p:cNvGrpSpPr/>
          <p:nvPr/>
        </p:nvGrpSpPr>
        <p:grpSpPr>
          <a:xfrm>
            <a:off x="6324600" y="2660946"/>
            <a:ext cx="6096000" cy="5372100"/>
            <a:chExt cx="1426003" cy="812800"/>
          </a:xfrm>
        </p:grpSpPr>
        <p:sp>
          <p:nvSpPr>
            <p:cNvPr id="12" name="Freeform 10"/>
            <p:cNvSpPr/>
            <p:nvPr/>
          </p:nvSpPr>
          <p:spPr>
            <a:xfrm>
              <a:off x="0" y="0"/>
              <a:ext cx="1426003" cy="812800"/>
            </a:xfrm>
            <a:custGeom>
              <a:rect l="l" t="t" r="r" b="b"/>
              <a:pathLst>
                <a:path w="1426003" h="812800">
                  <a:moveTo>
                    <a:pt x="72924" y="0"/>
                  </a:moveTo>
                  <a:lnTo>
                    <a:pt x="1353079" y="0"/>
                  </a:lnTo>
                  <a:cubicBezTo>
                    <a:pt x="1393354" y="0"/>
                    <a:pt x="1426003" y="32649"/>
                    <a:pt x="1426003" y="72924"/>
                  </a:cubicBezTo>
                  <a:lnTo>
                    <a:pt x="1426003" y="739876"/>
                  </a:lnTo>
                  <a:cubicBezTo>
                    <a:pt x="1426003" y="759216"/>
                    <a:pt x="1418320" y="777765"/>
                    <a:pt x="1404644" y="791441"/>
                  </a:cubicBezTo>
                  <a:cubicBezTo>
                    <a:pt x="1390968" y="805117"/>
                    <a:pt x="1372420" y="812800"/>
                    <a:pt x="1353079" y="812800"/>
                  </a:cubicBezTo>
                  <a:lnTo>
                    <a:pt x="72924" y="812800"/>
                  </a:lnTo>
                  <a:cubicBezTo>
                    <a:pt x="53584" y="812800"/>
                    <a:pt x="35035" y="805117"/>
                    <a:pt x="21359" y="791441"/>
                  </a:cubicBezTo>
                  <a:cubicBezTo>
                    <a:pt x="7683" y="777765"/>
                    <a:pt x="0" y="759216"/>
                    <a:pt x="0" y="739876"/>
                  </a:cubicBezTo>
                  <a:lnTo>
                    <a:pt x="0" y="72924"/>
                  </a:lnTo>
                  <a:cubicBezTo>
                    <a:pt x="0" y="53584"/>
                    <a:pt x="7683" y="35035"/>
                    <a:pt x="21359" y="21359"/>
                  </a:cubicBezTo>
                  <a:cubicBezTo>
                    <a:pt x="35035" y="7683"/>
                    <a:pt x="53584" y="0"/>
                    <a:pt x="72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3" name="TextBox 11"/>
            <p:cNvSpPr txBox="1"/>
            <p:nvPr/>
          </p:nvSpPr>
          <p:spPr>
            <a:xfrm>
              <a:off x="0" y="-38100"/>
              <a:ext cx="142600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93746" y="922200"/>
            <a:ext cx="18211800" cy="17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Перечень направлений подготовки (специальностей) и вступительных испытаний для приёма на обучение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08596"/>
            <a:ext cx="4876800" cy="48768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93746" y="8107625"/>
            <a:ext cx="1821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514" smtClean="0">
                <a:solidFill>
                  <a:srgbClr val="FF0000"/>
                </a:solidFill>
                <a:latin typeface="Russo One"/>
                <a:ea typeface="Russo One"/>
                <a:cs typeface="Russo One"/>
              </a:rPr>
              <a:t>Для специальностей </a:t>
            </a:r>
          </a:p>
          <a:p>
            <a:pPr algn="ctr"/>
            <a:r>
              <a:rPr lang="ru-RU" sz="3200" spc="514" smtClean="0">
                <a:solidFill>
                  <a:srgbClr val="FF0000"/>
                </a:solidFill>
                <a:latin typeface="Russo One"/>
                <a:ea typeface="Russo One"/>
                <a:cs typeface="Russo One"/>
              </a:rPr>
              <a:t>03.03.02. Физика</a:t>
            </a:r>
          </a:p>
          <a:p>
            <a:pPr algn="ctr"/>
            <a:r>
              <a:rPr lang="ru-RU" sz="3200" spc="514" smtClean="0">
                <a:solidFill>
                  <a:srgbClr val="FF0000"/>
                </a:solidFill>
                <a:latin typeface="Russo One"/>
                <a:ea typeface="Russo One"/>
                <a:cs typeface="Russo One"/>
              </a:rPr>
              <a:t>11.03.03. Конструирование и технология электронных средств</a:t>
            </a:r>
          </a:p>
          <a:p>
            <a:pPr algn="ctr"/>
            <a:r>
              <a:rPr lang="ru-RU" sz="3200" spc="514" smtClean="0">
                <a:solidFill>
                  <a:srgbClr val="FF0000"/>
                </a:solidFill>
                <a:latin typeface="Russo One"/>
                <a:ea typeface="Russo One"/>
                <a:cs typeface="Russo One"/>
              </a:rPr>
              <a:t>ФИЗИКА ЯВЛЯЕТСЯ ОБЯЗАТЕЛЬНЫМ ПРЕДМЕТОМ!</a:t>
            </a:r>
            <a:endParaRPr lang="ru-RU" sz="3200" spc="514">
              <a:solidFill>
                <a:srgbClr val="FF0000"/>
              </a:solidFill>
              <a:latin typeface="Russo One"/>
              <a:ea typeface="Russo One"/>
              <a:cs typeface="Russo One"/>
            </a:endParaRPr>
          </a:p>
        </p:txBody>
      </p:sp>
      <p:grpSp>
        <p:nvGrpSpPr>
          <p:cNvPr id="21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22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1533080673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7756050" y="572457"/>
            <a:ext cx="2775900" cy="277590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  <p:sp>
        <p:nvSpPr>
          <p:cNvPr id="5" name="TextBox 5"/>
          <p:cNvSpPr txBox="1"/>
          <p:nvPr/>
        </p:nvSpPr>
        <p:spPr>
          <a:xfrm>
            <a:off x="1437765" y="4686300"/>
            <a:ext cx="15723763" cy="80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Почему стоит выбрать нас?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304800" y="5517802"/>
            <a:ext cx="19458380" cy="61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9"/>
              </a:lnSpc>
            </a:pPr>
            <a:r>
              <a:rPr lang="ru-RU" sz="4628" spc="407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Лучше один раз увидеть, чем сто раз услышать!</a:t>
            </a:r>
            <a:endParaRPr lang="en-US" sz="4628" spc="407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  <p:extLst>
      <p:ext uri="{BB962C8B-B14F-4D97-AF65-F5344CB8AC3E}">
        <p14:creationId xmlns:p14="http://schemas.microsoft.com/office/powerpoint/2010/main" val="171519519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3" name="Прямоугольник 2"/>
          <p:cNvSpPr/>
          <p:nvPr/>
        </p:nvSpPr>
        <p:spPr>
          <a:xfrm>
            <a:off x="193746" y="266700"/>
            <a:ext cx="1821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Минимальные баллы ЕГЭ </a:t>
            </a:r>
          </a:p>
          <a:p>
            <a:pPr algn="ctr"/>
            <a:r>
              <a:rPr lang="ru-RU" sz="6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для поступления</a:t>
            </a:r>
            <a:endParaRPr lang="ru-RU" sz="6000" spc="514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211" y="2808030"/>
            <a:ext cx="182118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Русский язык – 40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Математика – 40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Физика – 41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Информатика – 46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Химия – 40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Биология – 40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География – 40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Литература – 40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Обществознание – 45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История - 40 б.</a:t>
            </a:r>
          </a:p>
          <a:p>
            <a:pPr algn="ctr"/>
            <a:r>
              <a:rPr lang="ru-RU" sz="40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Иностранный язык – 40 б.</a:t>
            </a:r>
          </a:p>
          <a:p>
            <a:pPr algn="ctr"/>
            <a:endParaRPr lang="ru-RU" sz="4000" spc="514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3251184314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r>
              <a:rPr lang="ru-RU">
                <a:latin typeface="Russo One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25985" y="1774397"/>
            <a:ext cx="10747320" cy="66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ru-RU" sz="5100" spc="448" err="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бакалавриат, специалитет</a:t>
            </a:r>
            <a:endParaRPr lang="en-US" sz="51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71429" y="785004"/>
            <a:ext cx="16256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Сроки приёма на бюджет</a:t>
            </a:r>
          </a:p>
        </p:txBody>
      </p:sp>
      <p:sp>
        <p:nvSpPr>
          <p:cNvPr id="29" name="Rounded Rectangle"/>
          <p:cNvSpPr/>
          <p:nvPr/>
        </p:nvSpPr>
        <p:spPr>
          <a:xfrm>
            <a:off x="2776294" y="5171105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30" name="Shape"/>
          <p:cNvSpPr/>
          <p:nvPr/>
        </p:nvSpPr>
        <p:spPr>
          <a:xfrm>
            <a:off x="2009678" y="4404187"/>
            <a:ext cx="3225674" cy="1645114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39" name="Rounded Rectangle"/>
          <p:cNvSpPr/>
          <p:nvPr/>
        </p:nvSpPr>
        <p:spPr>
          <a:xfrm>
            <a:off x="5515615" y="5171105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rgbClr val="180B6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0" name="Shape"/>
          <p:cNvSpPr/>
          <p:nvPr/>
        </p:nvSpPr>
        <p:spPr>
          <a:xfrm rot="10800000">
            <a:off x="4763399" y="6042193"/>
            <a:ext cx="3225674" cy="1645115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rgbClr val="180B65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1" name="Rounded Rectangle"/>
          <p:cNvSpPr/>
          <p:nvPr/>
        </p:nvSpPr>
        <p:spPr>
          <a:xfrm>
            <a:off x="8279801" y="5171105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4" name="Shape"/>
          <p:cNvSpPr/>
          <p:nvPr/>
        </p:nvSpPr>
        <p:spPr>
          <a:xfrm>
            <a:off x="7513186" y="4404187"/>
            <a:ext cx="3225674" cy="1645114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5" name="Rounded Rectangle"/>
          <p:cNvSpPr/>
          <p:nvPr/>
        </p:nvSpPr>
        <p:spPr>
          <a:xfrm>
            <a:off x="11019125" y="5171105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rgbClr val="4B90C2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6" name="Shape"/>
          <p:cNvSpPr/>
          <p:nvPr/>
        </p:nvSpPr>
        <p:spPr>
          <a:xfrm rot="10800000">
            <a:off x="10266909" y="6042193"/>
            <a:ext cx="3225673" cy="1645115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rgbClr val="4B90C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7" name="Rounded Rectangle"/>
          <p:cNvSpPr/>
          <p:nvPr/>
        </p:nvSpPr>
        <p:spPr>
          <a:xfrm>
            <a:off x="13786441" y="5171105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rgbClr val="3E4D61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8" name="Shape"/>
          <p:cNvSpPr/>
          <p:nvPr/>
        </p:nvSpPr>
        <p:spPr>
          <a:xfrm>
            <a:off x="13019824" y="4404187"/>
            <a:ext cx="3225674" cy="1645114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rgbClr val="3E4D6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9" name="Triangle"/>
          <p:cNvSpPr/>
          <p:nvPr/>
        </p:nvSpPr>
        <p:spPr>
          <a:xfrm rot="10800000">
            <a:off x="4622016" y="5968826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50" name="Triangle"/>
          <p:cNvSpPr/>
          <p:nvPr/>
        </p:nvSpPr>
        <p:spPr>
          <a:xfrm rot="10800000">
            <a:off x="10121458" y="5968826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51" name="Triangle"/>
          <p:cNvSpPr/>
          <p:nvPr/>
        </p:nvSpPr>
        <p:spPr>
          <a:xfrm rot="10800000">
            <a:off x="15630424" y="5968826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E4D6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52" name="Triangle"/>
          <p:cNvSpPr/>
          <p:nvPr/>
        </p:nvSpPr>
        <p:spPr>
          <a:xfrm>
            <a:off x="7371736" y="5475397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80B65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53" name="Triangle"/>
          <p:cNvSpPr/>
          <p:nvPr/>
        </p:nvSpPr>
        <p:spPr>
          <a:xfrm>
            <a:off x="12871179" y="5475397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B90C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54" name="12"/>
          <p:cNvSpPr/>
          <p:nvPr/>
        </p:nvSpPr>
        <p:spPr>
          <a:xfrm>
            <a:off x="3001707" y="5847261"/>
            <a:ext cx="1249660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r>
              <a:rPr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2</a:t>
            </a: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0 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июня</a:t>
            </a:r>
            <a:endParaRPr sz="375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sp>
        <p:nvSpPr>
          <p:cNvPr id="55" name="Line"/>
          <p:cNvSpPr/>
          <p:nvPr/>
        </p:nvSpPr>
        <p:spPr>
          <a:xfrm flipV="1">
            <a:off x="6379752" y="4233050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56" name="Line"/>
          <p:cNvSpPr/>
          <p:nvPr/>
        </p:nvSpPr>
        <p:spPr>
          <a:xfrm flipV="1">
            <a:off x="11886185" y="4233050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57" name="Line"/>
          <p:cNvSpPr/>
          <p:nvPr/>
        </p:nvSpPr>
        <p:spPr>
          <a:xfrm flipV="1">
            <a:off x="3626536" y="7050612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58" name="Line"/>
          <p:cNvSpPr/>
          <p:nvPr/>
        </p:nvSpPr>
        <p:spPr>
          <a:xfrm flipV="1">
            <a:off x="9182677" y="7050612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59" name="Line"/>
          <p:cNvSpPr/>
          <p:nvPr/>
        </p:nvSpPr>
        <p:spPr>
          <a:xfrm flipV="1">
            <a:off x="14667978" y="7050612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60" name="Lorem ipsum dolor sit amet, consectetuer adipiscing elit, sed diam nonummy nibh euismod tincidunt ut laoreet"/>
          <p:cNvSpPr/>
          <p:nvPr/>
        </p:nvSpPr>
        <p:spPr>
          <a:xfrm>
            <a:off x="1898501" y="8069104"/>
            <a:ext cx="3456071" cy="1184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Начало</a:t>
            </a:r>
          </a:p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приёмной кампании КБГУ в </a:t>
            </a:r>
            <a:r>
              <a:rPr lang="ru-RU" sz="2400" kern="0" smtClean="0">
                <a:solidFill>
                  <a:schemeClr val="bg1"/>
                </a:solidFill>
                <a:latin typeface="Russo One"/>
                <a:sym typeface="Roboto Regular"/>
              </a:rPr>
              <a:t>2026 </a:t>
            </a:r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году</a:t>
            </a:r>
            <a:endParaRPr sz="2400" kern="0" baseline="42857">
              <a:solidFill>
                <a:schemeClr val="bg1"/>
              </a:solidFill>
              <a:latin typeface="Russo One"/>
              <a:sym typeface="Roboto Regular"/>
            </a:endParaRPr>
          </a:p>
        </p:txBody>
      </p:sp>
      <p:sp>
        <p:nvSpPr>
          <p:cNvPr id="61" name="Lorem ipsum dolor sit amet, consectetuer adipiscing elit, sed diam nonummy nibh euismod tincidunt ut laoreet"/>
          <p:cNvSpPr/>
          <p:nvPr/>
        </p:nvSpPr>
        <p:spPr>
          <a:xfrm>
            <a:off x="4648200" y="2882596"/>
            <a:ext cx="3456071" cy="1184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Срок завершения приёма документов</a:t>
            </a:r>
          </a:p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(ЕГЭ / ВИ)</a:t>
            </a:r>
            <a:endParaRPr sz="2400" kern="0" baseline="42857">
              <a:solidFill>
                <a:schemeClr val="bg1"/>
              </a:solidFill>
              <a:latin typeface="Russo One"/>
              <a:sym typeface="Roboto Regular"/>
            </a:endParaRPr>
          </a:p>
        </p:txBody>
      </p:sp>
      <p:sp>
        <p:nvSpPr>
          <p:cNvPr id="62" name="Lorem ipsum dolor sit amet, consectetuer adipiscing elit, sed diam nonummy nibh euismod tincidunt ut laoreet"/>
          <p:cNvSpPr/>
          <p:nvPr/>
        </p:nvSpPr>
        <p:spPr>
          <a:xfrm>
            <a:off x="7454642" y="8069103"/>
            <a:ext cx="3456071" cy="1184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Сроки прохождения вступительных испытаний</a:t>
            </a:r>
            <a:endParaRPr sz="2400" kern="0" baseline="42857">
              <a:solidFill>
                <a:schemeClr val="bg1"/>
              </a:solidFill>
              <a:latin typeface="Russo One"/>
              <a:sym typeface="Roboto Regular"/>
            </a:endParaRPr>
          </a:p>
        </p:txBody>
      </p:sp>
      <p:sp>
        <p:nvSpPr>
          <p:cNvPr id="63" name="Lorem ipsum dolor sit amet, consectetuer adipiscing elit, sed diam nonummy nibh euismod tincidunt ut laoreet"/>
          <p:cNvSpPr/>
          <p:nvPr/>
        </p:nvSpPr>
        <p:spPr>
          <a:xfrm>
            <a:off x="9182677" y="2882596"/>
            <a:ext cx="5347563" cy="1184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Срок завершения приёма согласий (КВОТЫ/ОБЩИЙ БЮДЖЕТ)</a:t>
            </a:r>
          </a:p>
        </p:txBody>
      </p:sp>
      <p:sp>
        <p:nvSpPr>
          <p:cNvPr id="64" name="Lorem ipsum dolor sit amet, consectetuer adipiscing elit, sed diam nonummy nibh euismod tincidunt ut laoreet"/>
          <p:cNvSpPr/>
          <p:nvPr/>
        </p:nvSpPr>
        <p:spPr>
          <a:xfrm>
            <a:off x="12467479" y="7761327"/>
            <a:ext cx="4400998" cy="1800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Публикация</a:t>
            </a:r>
          </a:p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приказов о зачислении</a:t>
            </a:r>
          </a:p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(КВОТЫ / ОБЩИЙ БЮДЖЕТ)</a:t>
            </a:r>
            <a:endParaRPr lang="ru-RU" sz="2400" kern="0" baseline="42857">
              <a:solidFill>
                <a:schemeClr val="bg1"/>
              </a:solidFill>
              <a:latin typeface="Russo One"/>
              <a:sym typeface="Roboto Regular"/>
            </a:endParaRPr>
          </a:p>
          <a:p>
            <a:pPr defTabSz="619125" hangingPunct="0"/>
            <a:endParaRPr sz="2400" kern="0" baseline="42857">
              <a:solidFill>
                <a:schemeClr val="bg1"/>
              </a:solidFill>
              <a:latin typeface="Russo One"/>
              <a:sym typeface="Roboto Regular"/>
            </a:endParaRPr>
          </a:p>
        </p:txBody>
      </p:sp>
      <p:sp>
        <p:nvSpPr>
          <p:cNvPr id="65" name="12"/>
          <p:cNvSpPr/>
          <p:nvPr/>
        </p:nvSpPr>
        <p:spPr>
          <a:xfrm>
            <a:off x="8557848" y="5425450"/>
            <a:ext cx="1249660" cy="142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16 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июля</a:t>
            </a:r>
            <a:b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</a:b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–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25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июля</a:t>
            </a:r>
            <a:endParaRPr sz="375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sp>
        <p:nvSpPr>
          <p:cNvPr id="66" name="12"/>
          <p:cNvSpPr/>
          <p:nvPr/>
        </p:nvSpPr>
        <p:spPr>
          <a:xfrm>
            <a:off x="5759345" y="5451518"/>
            <a:ext cx="1249660" cy="884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endParaRPr lang="ru-RU" sz="3750" kern="0">
              <a:solidFill>
                <a:schemeClr val="bg1"/>
              </a:solidFill>
              <a:latin typeface="Russo One"/>
              <a:cs typeface="Arial" pitchFamily="34" charset="0"/>
            </a:endParaRPr>
          </a:p>
          <a:p>
            <a:pPr defTabSz="619125" hangingPunct="0">
              <a:lnSpc>
                <a:spcPct val="70000"/>
              </a:lnSpc>
            </a:pPr>
            <a:r>
              <a:rPr lang="ru-RU" sz="375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25/15</a:t>
            </a:r>
            <a:endParaRPr lang="ru-RU" sz="3750" kern="0">
              <a:solidFill>
                <a:schemeClr val="bg1"/>
              </a:solidFill>
              <a:latin typeface="Russo One"/>
              <a:cs typeface="Arial" pitchFamily="34" charset="0"/>
            </a:endParaRPr>
          </a:p>
          <a:p>
            <a:pPr defTabSz="619125" hangingPunct="0">
              <a:lnSpc>
                <a:spcPct val="70000"/>
              </a:lnSpc>
            </a:pP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июля</a:t>
            </a:r>
            <a:endParaRPr sz="375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sp>
        <p:nvSpPr>
          <p:cNvPr id="67" name="12"/>
          <p:cNvSpPr/>
          <p:nvPr/>
        </p:nvSpPr>
        <p:spPr>
          <a:xfrm>
            <a:off x="11270568" y="5519190"/>
            <a:ext cx="1249660" cy="1225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endParaRPr lang="ru-RU"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01/05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Августа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12:00 МСК</a:t>
            </a:r>
            <a:endParaRPr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sp>
        <p:nvSpPr>
          <p:cNvPr id="68" name="12"/>
          <p:cNvSpPr/>
          <p:nvPr/>
        </p:nvSpPr>
        <p:spPr>
          <a:xfrm>
            <a:off x="14007736" y="5529943"/>
            <a:ext cx="1249660" cy="1225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r>
              <a:rPr lang="ru-RU" sz="320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03</a:t>
            </a:r>
            <a:endParaRPr lang="ru-RU"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  <a:p>
            <a:pPr defTabSz="619125" hangingPunct="0">
              <a:lnSpc>
                <a:spcPct val="70000"/>
              </a:lnSpc>
            </a:pPr>
            <a:r>
              <a:rPr lang="ru-RU" sz="320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августа</a:t>
            </a:r>
            <a:br>
              <a:rPr lang="ru-RU" sz="320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</a:br>
            <a:r>
              <a:rPr lang="ru-RU" sz="320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/</a:t>
            </a:r>
            <a:endParaRPr lang="ru-RU"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  <a:p>
            <a:pPr defTabSz="619125" hangingPunct="0">
              <a:lnSpc>
                <a:spcPct val="70000"/>
              </a:lnSpc>
            </a:pPr>
            <a:r>
              <a:rPr lang="ru-RU" sz="320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07</a:t>
            </a:r>
            <a:endParaRPr lang="ru-RU"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августа</a:t>
            </a:r>
            <a:endParaRPr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grpSp>
        <p:nvGrpSpPr>
          <p:cNvPr id="35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36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2546626538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118166" y="-1443519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25985" y="1774397"/>
            <a:ext cx="10747320" cy="66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ru-RU" sz="5100" spc="448" err="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бакалавриат, специалитет</a:t>
            </a:r>
            <a:endParaRPr lang="en-US" sz="51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71429" y="785004"/>
            <a:ext cx="16256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Сроки приёма на контракт</a:t>
            </a:r>
          </a:p>
        </p:txBody>
      </p:sp>
      <p:sp>
        <p:nvSpPr>
          <p:cNvPr id="35" name="Rounded Rectangle"/>
          <p:cNvSpPr/>
          <p:nvPr/>
        </p:nvSpPr>
        <p:spPr>
          <a:xfrm>
            <a:off x="2775097" y="4768718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36" name="Shape"/>
          <p:cNvSpPr/>
          <p:nvPr/>
        </p:nvSpPr>
        <p:spPr>
          <a:xfrm>
            <a:off x="2008481" y="4001800"/>
            <a:ext cx="3225674" cy="1645114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37" name="Rounded Rectangle"/>
          <p:cNvSpPr/>
          <p:nvPr/>
        </p:nvSpPr>
        <p:spPr>
          <a:xfrm>
            <a:off x="5514418" y="4768718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rgbClr val="180B6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38" name="Shape"/>
          <p:cNvSpPr/>
          <p:nvPr/>
        </p:nvSpPr>
        <p:spPr>
          <a:xfrm rot="10800000">
            <a:off x="4762202" y="5639806"/>
            <a:ext cx="3225674" cy="1645115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rgbClr val="180B65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2" name="Rounded Rectangle"/>
          <p:cNvSpPr/>
          <p:nvPr/>
        </p:nvSpPr>
        <p:spPr>
          <a:xfrm>
            <a:off x="8278604" y="4768718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43" name="Shape"/>
          <p:cNvSpPr/>
          <p:nvPr/>
        </p:nvSpPr>
        <p:spPr>
          <a:xfrm>
            <a:off x="7511989" y="4001800"/>
            <a:ext cx="3225674" cy="1645114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69" name="Rounded Rectangle"/>
          <p:cNvSpPr/>
          <p:nvPr/>
        </p:nvSpPr>
        <p:spPr>
          <a:xfrm>
            <a:off x="11017928" y="4768718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rgbClr val="4B90C2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0" name="Shape"/>
          <p:cNvSpPr/>
          <p:nvPr/>
        </p:nvSpPr>
        <p:spPr>
          <a:xfrm rot="10800000">
            <a:off x="10265712" y="5639806"/>
            <a:ext cx="3225673" cy="1645115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rgbClr val="4B90C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1" name="Rounded Rectangle"/>
          <p:cNvSpPr/>
          <p:nvPr/>
        </p:nvSpPr>
        <p:spPr>
          <a:xfrm>
            <a:off x="13785244" y="4768718"/>
            <a:ext cx="1692248" cy="1692248"/>
          </a:xfrm>
          <a:prstGeom prst="roundRect">
            <a:avLst>
              <a:gd name="adj" fmla="val 16886"/>
            </a:avLst>
          </a:prstGeom>
          <a:noFill/>
          <a:ln w="127000" cap="flat">
            <a:solidFill>
              <a:srgbClr val="3E4D61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2" name="Shape"/>
          <p:cNvSpPr/>
          <p:nvPr/>
        </p:nvSpPr>
        <p:spPr>
          <a:xfrm>
            <a:off x="13018627" y="4001800"/>
            <a:ext cx="3225674" cy="1645114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1" y="0"/>
                </a:moveTo>
                <a:cubicBezTo>
                  <a:pt x="7109" y="0"/>
                  <a:pt x="5657" y="10"/>
                  <a:pt x="4123" y="964"/>
                </a:cubicBezTo>
                <a:cubicBezTo>
                  <a:pt x="2433" y="2169"/>
                  <a:pt x="1104" y="4776"/>
                  <a:pt x="489" y="8088"/>
                </a:cubicBezTo>
                <a:cubicBezTo>
                  <a:pt x="0" y="11114"/>
                  <a:pt x="0" y="13963"/>
                  <a:pt x="0" y="19575"/>
                </a:cubicBezTo>
                <a:lnTo>
                  <a:pt x="0" y="21600"/>
                </a:lnTo>
                <a:lnTo>
                  <a:pt x="3172" y="21600"/>
                </a:lnTo>
                <a:lnTo>
                  <a:pt x="3172" y="16849"/>
                </a:lnTo>
                <a:cubicBezTo>
                  <a:pt x="3172" y="13802"/>
                  <a:pt x="3172" y="12256"/>
                  <a:pt x="3438" y="10613"/>
                </a:cubicBezTo>
                <a:cubicBezTo>
                  <a:pt x="3772" y="8814"/>
                  <a:pt x="4493" y="7395"/>
                  <a:pt x="5410" y="6741"/>
                </a:cubicBezTo>
                <a:cubicBezTo>
                  <a:pt x="6244" y="6223"/>
                  <a:pt x="7030" y="6223"/>
                  <a:pt x="8591" y="6223"/>
                </a:cubicBezTo>
                <a:lnTo>
                  <a:pt x="8614" y="6223"/>
                </a:lnTo>
                <a:lnTo>
                  <a:pt x="13009" y="6223"/>
                </a:lnTo>
                <a:cubicBezTo>
                  <a:pt x="14563" y="6223"/>
                  <a:pt x="15352" y="6220"/>
                  <a:pt x="16190" y="6741"/>
                </a:cubicBezTo>
                <a:cubicBezTo>
                  <a:pt x="17107" y="7395"/>
                  <a:pt x="17828" y="8815"/>
                  <a:pt x="18162" y="10613"/>
                </a:cubicBezTo>
                <a:cubicBezTo>
                  <a:pt x="18428" y="12256"/>
                  <a:pt x="18428" y="13800"/>
                  <a:pt x="18428" y="16894"/>
                </a:cubicBezTo>
                <a:lnTo>
                  <a:pt x="18428" y="21600"/>
                </a:lnTo>
                <a:lnTo>
                  <a:pt x="21600" y="21600"/>
                </a:lnTo>
                <a:lnTo>
                  <a:pt x="21600" y="19664"/>
                </a:lnTo>
                <a:cubicBezTo>
                  <a:pt x="21600" y="13965"/>
                  <a:pt x="21600" y="11114"/>
                  <a:pt x="21111" y="8088"/>
                </a:cubicBezTo>
                <a:cubicBezTo>
                  <a:pt x="20496" y="4776"/>
                  <a:pt x="19164" y="2169"/>
                  <a:pt x="17475" y="964"/>
                </a:cubicBezTo>
                <a:cubicBezTo>
                  <a:pt x="15932" y="4"/>
                  <a:pt x="14479" y="0"/>
                  <a:pt x="11617" y="0"/>
                </a:cubicBezTo>
                <a:lnTo>
                  <a:pt x="10026" y="0"/>
                </a:lnTo>
                <a:lnTo>
                  <a:pt x="9981" y="0"/>
                </a:lnTo>
                <a:close/>
              </a:path>
            </a:pathLst>
          </a:custGeom>
          <a:solidFill>
            <a:srgbClr val="3E4D6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3" name="Triangle"/>
          <p:cNvSpPr/>
          <p:nvPr/>
        </p:nvSpPr>
        <p:spPr>
          <a:xfrm rot="10800000">
            <a:off x="4620819" y="5566439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4" name="Triangle"/>
          <p:cNvSpPr/>
          <p:nvPr/>
        </p:nvSpPr>
        <p:spPr>
          <a:xfrm rot="10800000">
            <a:off x="10120261" y="5566439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5" name="Triangle"/>
          <p:cNvSpPr/>
          <p:nvPr/>
        </p:nvSpPr>
        <p:spPr>
          <a:xfrm rot="10800000">
            <a:off x="15629227" y="5566439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E4D6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6" name="Triangle"/>
          <p:cNvSpPr/>
          <p:nvPr/>
        </p:nvSpPr>
        <p:spPr>
          <a:xfrm>
            <a:off x="7370539" y="5073010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80B65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7" name="Triangle"/>
          <p:cNvSpPr/>
          <p:nvPr/>
        </p:nvSpPr>
        <p:spPr>
          <a:xfrm>
            <a:off x="12869982" y="5073010"/>
            <a:ext cx="763352" cy="763352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B90C2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ctr" defTabSz="619125" hangingPunct="0">
              <a:defRPr sz="3200" baseline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chemeClr val="bg1"/>
              </a:solidFill>
              <a:latin typeface="Russo One"/>
              <a:sym typeface="Helvetica Light"/>
            </a:endParaRPr>
          </a:p>
        </p:txBody>
      </p:sp>
      <p:sp>
        <p:nvSpPr>
          <p:cNvPr id="78" name="12"/>
          <p:cNvSpPr/>
          <p:nvPr/>
        </p:nvSpPr>
        <p:spPr>
          <a:xfrm>
            <a:off x="3000510" y="5413240"/>
            <a:ext cx="1249660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r>
              <a:rPr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2</a:t>
            </a: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0 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750" kern="0">
                <a:solidFill>
                  <a:schemeClr val="bg1"/>
                </a:solidFill>
                <a:latin typeface="Russo One"/>
                <a:cs typeface="Arial" pitchFamily="34" charset="0"/>
              </a:rPr>
              <a:t>июня</a:t>
            </a:r>
            <a:endParaRPr sz="375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sp>
        <p:nvSpPr>
          <p:cNvPr id="79" name="Line"/>
          <p:cNvSpPr/>
          <p:nvPr/>
        </p:nvSpPr>
        <p:spPr>
          <a:xfrm flipV="1">
            <a:off x="6378555" y="3830663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80" name="Line"/>
          <p:cNvSpPr/>
          <p:nvPr/>
        </p:nvSpPr>
        <p:spPr>
          <a:xfrm flipV="1">
            <a:off x="11884988" y="3830663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81" name="Line"/>
          <p:cNvSpPr/>
          <p:nvPr/>
        </p:nvSpPr>
        <p:spPr>
          <a:xfrm flipV="1">
            <a:off x="3625339" y="6648225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82" name="Line"/>
          <p:cNvSpPr/>
          <p:nvPr/>
        </p:nvSpPr>
        <p:spPr>
          <a:xfrm flipV="1">
            <a:off x="9181480" y="6648225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83" name="Line"/>
          <p:cNvSpPr/>
          <p:nvPr/>
        </p:nvSpPr>
        <p:spPr>
          <a:xfrm flipV="1">
            <a:off x="14666781" y="6648225"/>
            <a:ext cx="1" cy="737607"/>
          </a:xfrm>
          <a:prstGeom prst="line">
            <a:avLst/>
          </a:prstGeom>
          <a:noFill/>
          <a:ln w="25400" cap="flat">
            <a:solidFill>
              <a:srgbClr val="C1C4C7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342900" hangingPunct="0">
              <a:defRPr sz="1200" baseline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kern="0">
              <a:solidFill>
                <a:schemeClr val="bg1"/>
              </a:solidFill>
              <a:latin typeface="Russo One"/>
              <a:cs typeface="Helvetica"/>
              <a:sym typeface="Helvetica"/>
            </a:endParaRPr>
          </a:p>
        </p:txBody>
      </p:sp>
      <p:sp>
        <p:nvSpPr>
          <p:cNvPr id="84" name="Lorem ipsum dolor sit amet, consectetuer adipiscing elit, sed diam nonummy nibh euismod tincidunt ut laoreet"/>
          <p:cNvSpPr/>
          <p:nvPr/>
        </p:nvSpPr>
        <p:spPr>
          <a:xfrm>
            <a:off x="1897304" y="7666717"/>
            <a:ext cx="3456071" cy="1184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Начало</a:t>
            </a:r>
          </a:p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приёмной кампании КБГУ в </a:t>
            </a:r>
            <a:r>
              <a:rPr lang="ru-RU" sz="2400" kern="0" smtClean="0">
                <a:solidFill>
                  <a:schemeClr val="bg1"/>
                </a:solidFill>
                <a:latin typeface="Russo One"/>
                <a:sym typeface="Roboto Regular"/>
              </a:rPr>
              <a:t>2026 </a:t>
            </a:r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году</a:t>
            </a:r>
            <a:endParaRPr sz="2400" kern="0" baseline="42857">
              <a:solidFill>
                <a:schemeClr val="bg1"/>
              </a:solidFill>
              <a:latin typeface="Russo One"/>
              <a:sym typeface="Roboto Regular"/>
            </a:endParaRPr>
          </a:p>
        </p:txBody>
      </p:sp>
      <p:sp>
        <p:nvSpPr>
          <p:cNvPr id="85" name="Lorem ipsum dolor sit amet, consectetuer adipiscing elit, sed diam nonummy nibh euismod tincidunt ut laoreet"/>
          <p:cNvSpPr/>
          <p:nvPr/>
        </p:nvSpPr>
        <p:spPr>
          <a:xfrm>
            <a:off x="4647003" y="2480209"/>
            <a:ext cx="3456071" cy="1184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Срок завершения приёма документов</a:t>
            </a:r>
          </a:p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(ЕГЭ / ВИ)</a:t>
            </a:r>
            <a:endParaRPr sz="2400" kern="0" baseline="42857">
              <a:solidFill>
                <a:schemeClr val="bg1"/>
              </a:solidFill>
              <a:latin typeface="Russo One"/>
              <a:sym typeface="Roboto Regular"/>
            </a:endParaRPr>
          </a:p>
        </p:txBody>
      </p:sp>
      <p:sp>
        <p:nvSpPr>
          <p:cNvPr id="86" name="Lorem ipsum dolor sit amet, consectetuer adipiscing elit, sed diam nonummy nibh euismod tincidunt ut laoreet"/>
          <p:cNvSpPr/>
          <p:nvPr/>
        </p:nvSpPr>
        <p:spPr>
          <a:xfrm>
            <a:off x="7453445" y="7666716"/>
            <a:ext cx="3456071" cy="1184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Сроки прохождения вступительных испытаний</a:t>
            </a:r>
            <a:endParaRPr sz="2400" kern="0" baseline="42857">
              <a:solidFill>
                <a:schemeClr val="bg1"/>
              </a:solidFill>
              <a:latin typeface="Russo One"/>
              <a:sym typeface="Roboto Regular"/>
            </a:endParaRPr>
          </a:p>
        </p:txBody>
      </p:sp>
      <p:sp>
        <p:nvSpPr>
          <p:cNvPr id="87" name="Lorem ipsum dolor sit amet, consectetuer adipiscing elit, sed diam nonummy nibh euismod tincidunt ut laoreet"/>
          <p:cNvSpPr/>
          <p:nvPr/>
        </p:nvSpPr>
        <p:spPr>
          <a:xfrm>
            <a:off x="9181480" y="2664875"/>
            <a:ext cx="5347563" cy="815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Срок завершения заключения договоров </a:t>
            </a:r>
          </a:p>
        </p:txBody>
      </p:sp>
      <p:sp>
        <p:nvSpPr>
          <p:cNvPr id="88" name="Lorem ipsum dolor sit amet, consectetuer adipiscing elit, sed diam nonummy nibh euismod tincidunt ut laoreet"/>
          <p:cNvSpPr/>
          <p:nvPr/>
        </p:nvSpPr>
        <p:spPr>
          <a:xfrm>
            <a:off x="12466282" y="7851381"/>
            <a:ext cx="4400998" cy="815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/>
          </a:lstStyle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Издание</a:t>
            </a:r>
          </a:p>
          <a:p>
            <a:pPr defTabSz="619125" hangingPunct="0"/>
            <a:r>
              <a:rPr lang="ru-RU" sz="2400" kern="0">
                <a:solidFill>
                  <a:schemeClr val="bg1"/>
                </a:solidFill>
                <a:latin typeface="Russo One"/>
                <a:sym typeface="Roboto Regular"/>
              </a:rPr>
              <a:t>приказов о зачислении</a:t>
            </a:r>
          </a:p>
        </p:txBody>
      </p:sp>
      <p:sp>
        <p:nvSpPr>
          <p:cNvPr id="89" name="12"/>
          <p:cNvSpPr/>
          <p:nvPr/>
        </p:nvSpPr>
        <p:spPr>
          <a:xfrm>
            <a:off x="8494493" y="5015559"/>
            <a:ext cx="1249660" cy="1340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12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августа</a:t>
            </a:r>
            <a:b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</a:b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–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20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22</a:t>
            </a:r>
            <a:r>
              <a:rPr lang="ru-RU" sz="3200" kern="0" baseline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 </a:t>
            </a:r>
            <a:r>
              <a:rPr lang="ru-RU" sz="320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августа</a:t>
            </a:r>
            <a:endParaRPr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sp>
        <p:nvSpPr>
          <p:cNvPr id="90" name="12"/>
          <p:cNvSpPr/>
          <p:nvPr/>
        </p:nvSpPr>
        <p:spPr>
          <a:xfrm>
            <a:off x="5727737" y="5498912"/>
            <a:ext cx="1249660" cy="9961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11 </a:t>
            </a:r>
          </a:p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августа</a:t>
            </a:r>
            <a:b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</a:br>
            <a:endParaRPr lang="ru-RU"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  <a:p>
            <a:pPr defTabSz="619125" hangingPunct="0">
              <a:lnSpc>
                <a:spcPct val="70000"/>
              </a:lnSpc>
            </a:pPr>
            <a:endParaRPr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sp>
        <p:nvSpPr>
          <p:cNvPr id="91" name="12"/>
          <p:cNvSpPr/>
          <p:nvPr/>
        </p:nvSpPr>
        <p:spPr>
          <a:xfrm>
            <a:off x="11240478" y="5459414"/>
            <a:ext cx="1249660" cy="536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5000" baseline="23999">
                <a:solidFill>
                  <a:srgbClr val="717981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defTabSz="619125" hangingPunct="0">
              <a:lnSpc>
                <a:spcPct val="70000"/>
              </a:lnSpc>
            </a:pPr>
            <a:r>
              <a:rPr lang="ru-RU" sz="3200" kern="0" smtClean="0">
                <a:solidFill>
                  <a:schemeClr val="bg1"/>
                </a:solidFill>
                <a:latin typeface="Russo One"/>
                <a:cs typeface="Arial" pitchFamily="34" charset="0"/>
              </a:rPr>
              <a:t>28</a:t>
            </a:r>
            <a:endParaRPr lang="ru-RU"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  <a:p>
            <a:pPr defTabSz="619125" hangingPunct="0">
              <a:lnSpc>
                <a:spcPct val="70000"/>
              </a:lnSpc>
            </a:pPr>
            <a:r>
              <a:rPr lang="ru-RU" sz="3200" kern="0">
                <a:solidFill>
                  <a:schemeClr val="bg1"/>
                </a:solidFill>
                <a:latin typeface="Russo One"/>
                <a:cs typeface="Arial" pitchFamily="34" charset="0"/>
              </a:rPr>
              <a:t>августа</a:t>
            </a:r>
            <a:endParaRPr sz="3200" kern="0">
              <a:solidFill>
                <a:schemeClr val="bg1"/>
              </a:solidFill>
              <a:latin typeface="Russo One"/>
              <a:cs typeface="Arial" pitchFamily="34" charset="0"/>
            </a:endParaRPr>
          </a:p>
        </p:txBody>
      </p:sp>
      <p:sp>
        <p:nvSpPr>
          <p:cNvPr id="92" name="12"/>
          <p:cNvSpPr/>
          <p:nvPr/>
        </p:nvSpPr>
        <p:spPr>
          <a:xfrm>
            <a:off x="14006537" y="5443473"/>
            <a:ext cx="1249660" cy="555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algn="ctr" defTabSz="619125" hangingPunct="0">
              <a:lnSpc>
                <a:spcPct val="70000"/>
              </a:lnSpc>
            </a:pPr>
            <a:r>
              <a:rPr lang="ru-RU" sz="3200" kern="0" baseline="23999" smtClean="0">
                <a:solidFill>
                  <a:schemeClr val="bg1"/>
                </a:solidFill>
                <a:latin typeface="Russo One"/>
                <a:ea typeface="Roboto Bold"/>
                <a:cs typeface="Arial" pitchFamily="34" charset="0"/>
              </a:rPr>
              <a:t>29</a:t>
            </a:r>
            <a:endParaRPr lang="ru-RU" sz="3200" kern="0" baseline="23999">
              <a:solidFill>
                <a:schemeClr val="bg1"/>
              </a:solidFill>
              <a:latin typeface="Russo One"/>
              <a:ea typeface="Roboto Bold"/>
              <a:cs typeface="Arial" pitchFamily="34" charset="0"/>
            </a:endParaRPr>
          </a:p>
          <a:p>
            <a:pPr algn="ctr" defTabSz="619125" hangingPunct="0">
              <a:lnSpc>
                <a:spcPct val="70000"/>
              </a:lnSpc>
            </a:pPr>
            <a:r>
              <a:rPr lang="ru-RU" sz="3200" kern="0" baseline="23999">
                <a:solidFill>
                  <a:schemeClr val="bg1"/>
                </a:solidFill>
                <a:latin typeface="Russo One"/>
                <a:ea typeface="Roboto Bold"/>
                <a:cs typeface="Arial" pitchFamily="34" charset="0"/>
              </a:rPr>
              <a:t>августа</a:t>
            </a:r>
            <a:endParaRPr sz="3200" kern="0" baseline="23999">
              <a:solidFill>
                <a:schemeClr val="bg1"/>
              </a:solidFill>
              <a:latin typeface="Russo One"/>
              <a:ea typeface="Roboto Bold"/>
              <a:cs typeface="Arial" pitchFamily="34" charset="0"/>
            </a:endParaRPr>
          </a:p>
        </p:txBody>
      </p:sp>
      <p:grpSp>
        <p:nvGrpSpPr>
          <p:cNvPr id="39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40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362771741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118166" y="-1443519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25985" y="2669366"/>
            <a:ext cx="10747320" cy="66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ru-RU" sz="51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Перечень документов</a:t>
            </a:r>
            <a:endParaRPr lang="en-US" sz="51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71429" y="785004"/>
            <a:ext cx="16256433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54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Особенности приёма на обучение </a:t>
            </a:r>
            <a:endParaRPr lang="ru-RU" sz="5400" spc="514" smtClean="0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  <a:p>
            <a:pPr algn="ctr">
              <a:lnSpc>
                <a:spcPct val="70000"/>
              </a:lnSpc>
            </a:pPr>
            <a:r>
              <a:rPr lang="ru-RU" sz="5400" spc="514" smtClean="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по </a:t>
            </a:r>
            <a:r>
              <a:rPr lang="ru-RU" sz="5400" spc="514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программам бакалавриата и специалитета</a:t>
            </a:r>
            <a:endParaRPr lang="ru-RU" sz="5400" spc="514">
              <a:solidFill>
                <a:srgbClr val="FFFFFF"/>
              </a:solidFill>
              <a:latin typeface="Russo One"/>
              <a:ea typeface="Russo One"/>
              <a:cs typeface="Russo One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rcRect l="26833" t="21733" r="20766" b="6800"/>
          <a:stretch>
            <a:fillRect/>
          </a:stretch>
        </p:blipFill>
        <p:spPr>
          <a:xfrm>
            <a:off x="8002250" y="3623686"/>
            <a:ext cx="8320862" cy="6383562"/>
          </a:xfrm>
          <a:prstGeom prst="rect">
            <a:avLst/>
          </a:prstGeom>
        </p:spPr>
      </p:pic>
      <p:grpSp>
        <p:nvGrpSpPr>
          <p:cNvPr id="41" name="Group 9"/>
          <p:cNvGrpSpPr/>
          <p:nvPr/>
        </p:nvGrpSpPr>
        <p:grpSpPr>
          <a:xfrm>
            <a:off x="990600" y="5255401"/>
            <a:ext cx="5181600" cy="4703440"/>
            <a:chExt cx="1426003" cy="812800"/>
          </a:xfrm>
        </p:grpSpPr>
        <p:sp>
          <p:nvSpPr>
            <p:cNvPr id="44" name="Freeform 10"/>
            <p:cNvSpPr/>
            <p:nvPr/>
          </p:nvSpPr>
          <p:spPr>
            <a:xfrm>
              <a:off x="0" y="0"/>
              <a:ext cx="1426003" cy="812800"/>
            </a:xfrm>
            <a:custGeom>
              <a:rect l="l" t="t" r="r" b="b"/>
              <a:pathLst>
                <a:path w="1426003" h="812800">
                  <a:moveTo>
                    <a:pt x="72924" y="0"/>
                  </a:moveTo>
                  <a:lnTo>
                    <a:pt x="1353079" y="0"/>
                  </a:lnTo>
                  <a:cubicBezTo>
                    <a:pt x="1393354" y="0"/>
                    <a:pt x="1426003" y="32649"/>
                    <a:pt x="1426003" y="72924"/>
                  </a:cubicBezTo>
                  <a:lnTo>
                    <a:pt x="1426003" y="739876"/>
                  </a:lnTo>
                  <a:cubicBezTo>
                    <a:pt x="1426003" y="759216"/>
                    <a:pt x="1418320" y="777765"/>
                    <a:pt x="1404644" y="791441"/>
                  </a:cubicBezTo>
                  <a:cubicBezTo>
                    <a:pt x="1390968" y="805117"/>
                    <a:pt x="1372420" y="812800"/>
                    <a:pt x="1353079" y="812800"/>
                  </a:cubicBezTo>
                  <a:lnTo>
                    <a:pt x="72924" y="812800"/>
                  </a:lnTo>
                  <a:cubicBezTo>
                    <a:pt x="53584" y="812800"/>
                    <a:pt x="35035" y="805117"/>
                    <a:pt x="21359" y="791441"/>
                  </a:cubicBezTo>
                  <a:cubicBezTo>
                    <a:pt x="7683" y="777765"/>
                    <a:pt x="0" y="759216"/>
                    <a:pt x="0" y="739876"/>
                  </a:cubicBezTo>
                  <a:lnTo>
                    <a:pt x="0" y="72924"/>
                  </a:lnTo>
                  <a:cubicBezTo>
                    <a:pt x="0" y="53584"/>
                    <a:pt x="7683" y="35035"/>
                    <a:pt x="21359" y="21359"/>
                  </a:cubicBezTo>
                  <a:cubicBezTo>
                    <a:pt x="35035" y="7683"/>
                    <a:pt x="53584" y="0"/>
                    <a:pt x="729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45" name="TextBox 11"/>
            <p:cNvSpPr txBox="1"/>
            <p:nvPr/>
          </p:nvSpPr>
          <p:spPr>
            <a:xfrm>
              <a:off x="0" y="-38100"/>
              <a:ext cx="142600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5"/>
          <p:cNvSpPr/>
          <p:nvPr/>
        </p:nvSpPr>
        <p:spPr>
          <a:xfrm>
            <a:off x="4122596" y="3171315"/>
            <a:ext cx="1161881" cy="1748698"/>
          </a:xfrm>
          <a:custGeom>
            <a:rect l="l" t="t" r="r" b="b"/>
            <a:pathLst>
              <a:path w="1792410" h="3042672">
                <a:moveTo>
                  <a:pt x="0" y="0"/>
                </a:moveTo>
                <a:lnTo>
                  <a:pt x="1792410" y="0"/>
                </a:lnTo>
                <a:lnTo>
                  <a:pt x="1792410" y="3042672"/>
                </a:lnTo>
                <a:lnTo>
                  <a:pt x="0" y="3042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7" name="Freeform 4"/>
          <p:cNvSpPr/>
          <p:nvPr/>
        </p:nvSpPr>
        <p:spPr>
          <a:xfrm rot="10800000">
            <a:off x="1768153" y="3848100"/>
            <a:ext cx="2157832" cy="1322148"/>
          </a:xfrm>
          <a:custGeom>
            <a:rect l="l" t="t" r="r" b="b"/>
            <a:pathLst>
              <a:path w="2359819" h="1390148">
                <a:moveTo>
                  <a:pt x="0" y="0"/>
                </a:moveTo>
                <a:lnTo>
                  <a:pt x="2359819" y="0"/>
                </a:lnTo>
                <a:lnTo>
                  <a:pt x="2359819" y="1390148"/>
                </a:lnTo>
                <a:lnTo>
                  <a:pt x="0" y="1390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5524500"/>
            <a:ext cx="4098953" cy="4098953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3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3899298639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88251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1862301" y="2452244"/>
            <a:ext cx="15932662" cy="1727524"/>
            <a:chExt cx="4196256" cy="4549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6256" cy="454986"/>
            </a:xfrm>
            <a:custGeom>
              <a:rect l="l" t="t" r="r" b="b"/>
              <a:pathLst>
                <a:path w="4196256" h="454986">
                  <a:moveTo>
                    <a:pt x="24782" y="0"/>
                  </a:moveTo>
                  <a:lnTo>
                    <a:pt x="4171474" y="0"/>
                  </a:lnTo>
                  <a:cubicBezTo>
                    <a:pt x="4185161" y="0"/>
                    <a:pt x="4196256" y="11095"/>
                    <a:pt x="4196256" y="24782"/>
                  </a:cubicBezTo>
                  <a:lnTo>
                    <a:pt x="4196256" y="430204"/>
                  </a:lnTo>
                  <a:cubicBezTo>
                    <a:pt x="4196256" y="443891"/>
                    <a:pt x="4185161" y="454986"/>
                    <a:pt x="4171474" y="454986"/>
                  </a:cubicBezTo>
                  <a:lnTo>
                    <a:pt x="24782" y="454986"/>
                  </a:lnTo>
                  <a:cubicBezTo>
                    <a:pt x="11095" y="454986"/>
                    <a:pt x="0" y="443891"/>
                    <a:pt x="0" y="430204"/>
                  </a:cubicBezTo>
                  <a:lnTo>
                    <a:pt x="0" y="24782"/>
                  </a:lnTo>
                  <a:cubicBezTo>
                    <a:pt x="0" y="11095"/>
                    <a:pt x="11095" y="0"/>
                    <a:pt x="247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96256" cy="493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5792" y="2089496"/>
            <a:ext cx="2453018" cy="2453018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100000"/>
                  </a:srgbClr>
                </a:gs>
                <a:gs pos="100000">
                  <a:srgbClr val="77AD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009064" y="6017127"/>
            <a:ext cx="4269873" cy="4269873"/>
          </a:xfrm>
          <a:custGeom>
            <a:rect l="l" t="t" r="r" b="b"/>
            <a:pathLst>
              <a:path w="4269873" h="4269873">
                <a:moveTo>
                  <a:pt x="0" y="0"/>
                </a:moveTo>
                <a:lnTo>
                  <a:pt x="4269872" y="0"/>
                </a:lnTo>
                <a:lnTo>
                  <a:pt x="4269872" y="4269873"/>
                </a:lnTo>
                <a:lnTo>
                  <a:pt x="0" y="426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0" name="Freeform 10"/>
          <p:cNvSpPr/>
          <p:nvPr/>
        </p:nvSpPr>
        <p:spPr>
          <a:xfrm>
            <a:off x="10698881" y="4597690"/>
            <a:ext cx="4118244" cy="2501833"/>
          </a:xfrm>
          <a:custGeom>
            <a:rect l="l" t="t" r="r" b="b"/>
            <a:pathLst>
              <a:path w="4118244" h="2501833">
                <a:moveTo>
                  <a:pt x="0" y="0"/>
                </a:moveTo>
                <a:lnTo>
                  <a:pt x="4118243" y="0"/>
                </a:lnTo>
                <a:lnTo>
                  <a:pt x="4118243" y="2501833"/>
                </a:lnTo>
                <a:lnTo>
                  <a:pt x="0" y="2501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1" name="Freeform 11"/>
          <p:cNvSpPr/>
          <p:nvPr/>
        </p:nvSpPr>
        <p:spPr>
          <a:xfrm flipH="1">
            <a:off x="3422191" y="4429544"/>
            <a:ext cx="4160012" cy="2527207"/>
          </a:xfrm>
          <a:custGeom>
            <a:rect l="l" t="t" r="r" b="b"/>
            <a:pathLst>
              <a:path w="4160012" h="2527207">
                <a:moveTo>
                  <a:pt x="4160013" y="0"/>
                </a:moveTo>
                <a:lnTo>
                  <a:pt x="0" y="0"/>
                </a:lnTo>
                <a:lnTo>
                  <a:pt x="0" y="2527208"/>
                </a:lnTo>
                <a:lnTo>
                  <a:pt x="4160013" y="2527208"/>
                </a:lnTo>
                <a:lnTo>
                  <a:pt x="41600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2" name="Group 12"/>
          <p:cNvGrpSpPr/>
          <p:nvPr/>
        </p:nvGrpSpPr>
        <p:grpSpPr>
          <a:xfrm>
            <a:off x="1028700" y="7043919"/>
            <a:ext cx="6253415" cy="2214381"/>
            <a:chExt cx="1646990" cy="5832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46990" cy="583212"/>
            </a:xfrm>
            <a:custGeom>
              <a:rect l="l" t="t" r="r" b="b"/>
              <a:pathLst>
                <a:path w="1646990" h="583212">
                  <a:moveTo>
                    <a:pt x="63140" y="0"/>
                  </a:moveTo>
                  <a:lnTo>
                    <a:pt x="1583850" y="0"/>
                  </a:lnTo>
                  <a:cubicBezTo>
                    <a:pt x="1600596" y="0"/>
                    <a:pt x="1616656" y="6652"/>
                    <a:pt x="1628497" y="18493"/>
                  </a:cubicBezTo>
                  <a:cubicBezTo>
                    <a:pt x="1640338" y="30334"/>
                    <a:pt x="1646990" y="46394"/>
                    <a:pt x="1646990" y="63140"/>
                  </a:cubicBezTo>
                  <a:lnTo>
                    <a:pt x="1646990" y="520072"/>
                  </a:lnTo>
                  <a:cubicBezTo>
                    <a:pt x="1646990" y="536818"/>
                    <a:pt x="1640338" y="552877"/>
                    <a:pt x="1628497" y="564718"/>
                  </a:cubicBezTo>
                  <a:cubicBezTo>
                    <a:pt x="1616656" y="576559"/>
                    <a:pt x="1600596" y="583212"/>
                    <a:pt x="1583850" y="583212"/>
                  </a:cubicBezTo>
                  <a:lnTo>
                    <a:pt x="63140" y="583212"/>
                  </a:lnTo>
                  <a:cubicBezTo>
                    <a:pt x="46394" y="583212"/>
                    <a:pt x="30334" y="576559"/>
                    <a:pt x="18493" y="564718"/>
                  </a:cubicBezTo>
                  <a:cubicBezTo>
                    <a:pt x="6652" y="552877"/>
                    <a:pt x="0" y="536818"/>
                    <a:pt x="0" y="520072"/>
                  </a:cubicBezTo>
                  <a:lnTo>
                    <a:pt x="0" y="63140"/>
                  </a:lnTo>
                  <a:cubicBezTo>
                    <a:pt x="0" y="46394"/>
                    <a:pt x="6652" y="30334"/>
                    <a:pt x="18493" y="18493"/>
                  </a:cubicBezTo>
                  <a:cubicBezTo>
                    <a:pt x="30334" y="6652"/>
                    <a:pt x="46394" y="0"/>
                    <a:pt x="631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FCFCFC"/>
              </a:solidFill>
              <a:prstDash val="solid"/>
              <a:round/>
            </a:ln>
          </p:spPr>
          <p:txBody>
            <a:bodyPr/>
            <a:lstStyle/>
            <a:p/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46990" cy="621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1093" y="6686764"/>
            <a:ext cx="756026" cy="756026"/>
            <a:chExt cx="673100" cy="673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3100" cy="673100"/>
            </a:xfrm>
            <a:custGeom>
              <a:rect l="l" t="t" r="r" b="b"/>
              <a:pathLst>
                <a:path w="673100" h="673100">
                  <a:moveTo>
                    <a:pt x="530860" y="55880"/>
                  </a:moveTo>
                  <a:lnTo>
                    <a:pt x="471170" y="201930"/>
                  </a:lnTo>
                  <a:lnTo>
                    <a:pt x="617220" y="140970"/>
                  </a:lnTo>
                  <a:lnTo>
                    <a:pt x="673100" y="275590"/>
                  </a:lnTo>
                  <a:lnTo>
                    <a:pt x="527050" y="336550"/>
                  </a:lnTo>
                  <a:lnTo>
                    <a:pt x="673100" y="397510"/>
                  </a:lnTo>
                  <a:lnTo>
                    <a:pt x="617220" y="532130"/>
                  </a:lnTo>
                  <a:lnTo>
                    <a:pt x="471170" y="471170"/>
                  </a:lnTo>
                  <a:lnTo>
                    <a:pt x="530860" y="617220"/>
                  </a:lnTo>
                  <a:lnTo>
                    <a:pt x="396240" y="673100"/>
                  </a:lnTo>
                  <a:lnTo>
                    <a:pt x="336550" y="527050"/>
                  </a:lnTo>
                  <a:lnTo>
                    <a:pt x="275590" y="673100"/>
                  </a:lnTo>
                  <a:lnTo>
                    <a:pt x="140970" y="617220"/>
                  </a:lnTo>
                  <a:lnTo>
                    <a:pt x="201930" y="471170"/>
                  </a:lnTo>
                  <a:lnTo>
                    <a:pt x="55880" y="532130"/>
                  </a:lnTo>
                  <a:lnTo>
                    <a:pt x="0" y="397510"/>
                  </a:lnTo>
                  <a:lnTo>
                    <a:pt x="146050" y="336550"/>
                  </a:lnTo>
                  <a:lnTo>
                    <a:pt x="0" y="275590"/>
                  </a:lnTo>
                  <a:lnTo>
                    <a:pt x="55880" y="140970"/>
                  </a:lnTo>
                  <a:lnTo>
                    <a:pt x="201930" y="201930"/>
                  </a:lnTo>
                  <a:lnTo>
                    <a:pt x="140970" y="55880"/>
                  </a:lnTo>
                  <a:lnTo>
                    <a:pt x="275590" y="0"/>
                  </a:lnTo>
                  <a:lnTo>
                    <a:pt x="336550" y="146050"/>
                  </a:lnTo>
                  <a:lnTo>
                    <a:pt x="396240" y="0"/>
                  </a:lnTo>
                  <a:lnTo>
                    <a:pt x="530860" y="55880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/>
            <a:lstStyle/>
            <a:p/>
          </p:txBody>
        </p:sp>
        <p:sp>
          <p:nvSpPr>
            <p:cNvPr id="17" name="TextBox 17"/>
            <p:cNvSpPr txBox="1"/>
            <p:nvPr/>
          </p:nvSpPr>
          <p:spPr>
            <a:xfrm>
              <a:off x="165100" y="127000"/>
              <a:ext cx="3429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82119" y="873654"/>
            <a:ext cx="15723763" cy="86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6647" spc="58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Согласие на зачисление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0615" y="2478176"/>
            <a:ext cx="1415996" cy="220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30"/>
              </a:lnSpc>
            </a:pPr>
            <a:r>
              <a:rPr lang="en-US" sz="16836" spc="148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90275" y="2781400"/>
            <a:ext cx="14258984" cy="123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4947" spc="4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Подаётся в </a:t>
            </a:r>
            <a:r>
              <a:rPr lang="en-US" sz="4947" u="sng" spc="4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ОДИН</a:t>
            </a:r>
            <a:r>
              <a:rPr lang="en-US" sz="4947" spc="4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ВУЗ на </a:t>
            </a:r>
            <a:r>
              <a:rPr lang="en-US" sz="4947" u="sng" spc="4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ОДНО</a:t>
            </a:r>
            <a:r>
              <a:rPr lang="en-US" sz="4947" spc="4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направление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67550" y="4962633"/>
            <a:ext cx="4114653" cy="105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2839" spc="249">
                <a:gradFill>
                  <a:gsLst>
                    <a:gs pos="0">
                      <a:srgbClr val="180B65">
                        <a:alpha val="100000"/>
                      </a:srgbClr>
                    </a:gs>
                    <a:gs pos="100000">
                      <a:srgbClr val="0C2FC8">
                        <a:alpha val="100000"/>
                      </a:srgbClr>
                    </a:gs>
                  </a:gsLst>
                  <a:lin ang="0"/>
                </a:gradFill>
                <a:latin typeface="Russo One"/>
                <a:ea typeface="Russo One"/>
                <a:cs typeface="Russo One"/>
                <a:sym typeface="Russo One"/>
              </a:rPr>
              <a:t>Можно ли отозвать</a:t>
            </a:r>
          </a:p>
          <a:p>
            <a:pPr algn="ctr">
              <a:lnSpc>
                <a:spcPts val="2754"/>
              </a:lnSpc>
            </a:pPr>
            <a:r>
              <a:rPr lang="en-US" sz="2839" spc="249">
                <a:gradFill>
                  <a:gsLst>
                    <a:gs pos="0">
                      <a:srgbClr val="180B65">
                        <a:alpha val="100000"/>
                      </a:srgbClr>
                    </a:gs>
                    <a:gs pos="100000">
                      <a:srgbClr val="0C2FC8">
                        <a:alpha val="100000"/>
                      </a:srgbClr>
                    </a:gs>
                  </a:gsLst>
                  <a:lin ang="0"/>
                </a:gradFill>
                <a:latin typeface="Russo One"/>
                <a:ea typeface="Russo One"/>
                <a:cs typeface="Russo One"/>
                <a:sym typeface="Russo One"/>
              </a:rPr>
              <a:t>согласие?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02471" y="5349935"/>
            <a:ext cx="4114653" cy="105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4"/>
              </a:lnSpc>
            </a:pPr>
            <a:r>
              <a:rPr lang="en-US" sz="2839" spc="249">
                <a:gradFill>
                  <a:gsLst>
                    <a:gs pos="0">
                      <a:srgbClr val="180B65">
                        <a:alpha val="100000"/>
                      </a:srgbClr>
                    </a:gs>
                    <a:gs pos="100000">
                      <a:srgbClr val="0C2FC8">
                        <a:alpha val="100000"/>
                      </a:srgbClr>
                    </a:gs>
                  </a:gsLst>
                  <a:lin ang="0"/>
                </a:gradFill>
                <a:latin typeface="Russo One"/>
                <a:ea typeface="Russo One"/>
                <a:cs typeface="Russo One"/>
                <a:sym typeface="Russo One"/>
              </a:rPr>
              <a:t>Когда поздно подавать согласие?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278936" y="7099523"/>
            <a:ext cx="6253415" cy="2214381"/>
            <a:chExt cx="1646990" cy="5832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46990" cy="583212"/>
            </a:xfrm>
            <a:custGeom>
              <a:rect l="l" t="t" r="r" b="b"/>
              <a:pathLst>
                <a:path w="1646990" h="583212">
                  <a:moveTo>
                    <a:pt x="63140" y="0"/>
                  </a:moveTo>
                  <a:lnTo>
                    <a:pt x="1583850" y="0"/>
                  </a:lnTo>
                  <a:cubicBezTo>
                    <a:pt x="1600596" y="0"/>
                    <a:pt x="1616656" y="6652"/>
                    <a:pt x="1628497" y="18493"/>
                  </a:cubicBezTo>
                  <a:cubicBezTo>
                    <a:pt x="1640338" y="30334"/>
                    <a:pt x="1646990" y="46394"/>
                    <a:pt x="1646990" y="63140"/>
                  </a:cubicBezTo>
                  <a:lnTo>
                    <a:pt x="1646990" y="520072"/>
                  </a:lnTo>
                  <a:cubicBezTo>
                    <a:pt x="1646990" y="536818"/>
                    <a:pt x="1640338" y="552877"/>
                    <a:pt x="1628497" y="564718"/>
                  </a:cubicBezTo>
                  <a:cubicBezTo>
                    <a:pt x="1616656" y="576559"/>
                    <a:pt x="1600596" y="583212"/>
                    <a:pt x="1583850" y="583212"/>
                  </a:cubicBezTo>
                  <a:lnTo>
                    <a:pt x="63140" y="583212"/>
                  </a:lnTo>
                  <a:cubicBezTo>
                    <a:pt x="46394" y="583212"/>
                    <a:pt x="30334" y="576559"/>
                    <a:pt x="18493" y="564718"/>
                  </a:cubicBezTo>
                  <a:cubicBezTo>
                    <a:pt x="6652" y="552877"/>
                    <a:pt x="0" y="536818"/>
                    <a:pt x="0" y="520072"/>
                  </a:cubicBezTo>
                  <a:lnTo>
                    <a:pt x="0" y="63140"/>
                  </a:lnTo>
                  <a:cubicBezTo>
                    <a:pt x="0" y="46394"/>
                    <a:pt x="6652" y="30334"/>
                    <a:pt x="18493" y="18493"/>
                  </a:cubicBezTo>
                  <a:cubicBezTo>
                    <a:pt x="30334" y="6652"/>
                    <a:pt x="46394" y="0"/>
                    <a:pt x="631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FCFCFC"/>
              </a:solidFill>
              <a:prstDash val="solid"/>
              <a:round/>
            </a:ln>
          </p:spPr>
          <p:txBody>
            <a:bodyPr/>
            <a:lstStyle/>
            <a:p/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646990" cy="621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29511" y="7269950"/>
            <a:ext cx="5651793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3"/>
              </a:lnSpc>
            </a:pPr>
            <a:r>
              <a:rPr lang="en-US" sz="2941" spc="258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ДА! </a:t>
            </a:r>
          </a:p>
          <a:p>
            <a:pPr algn="ctr">
              <a:lnSpc>
                <a:spcPts val="2853"/>
              </a:lnSpc>
            </a:pPr>
            <a:r>
              <a:rPr lang="en-US" sz="2941" spc="258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Вы можете отозвать согласие и подать его в другой </a:t>
            </a:r>
            <a:r>
              <a:rPr lang="ru-RU" sz="2941" spc="258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ВУЗ</a:t>
            </a:r>
            <a:r>
              <a:rPr lang="en-US" sz="2941" spc="258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</a:t>
            </a:r>
            <a:r>
              <a:rPr lang="en-US" sz="2941" u="sng" spc="258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ДО</a:t>
            </a:r>
            <a:r>
              <a:rPr lang="en-US" sz="2941" spc="258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издания приказа о зачислении</a:t>
            </a:r>
            <a:endParaRPr lang="ru-RU" sz="2941" spc="258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579748" y="7479082"/>
            <a:ext cx="5679552" cy="163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2640" spc="232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После издания приказа о зачислении НЕВОЗМОЖНО подать согласие. </a:t>
            </a:r>
          </a:p>
          <a:p>
            <a:pPr algn="ctr">
              <a:lnSpc>
                <a:spcPts val="2561"/>
              </a:lnSpc>
            </a:pPr>
            <a:r>
              <a:rPr lang="en-US" sz="2640" spc="232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БУДЬТЕ ВНИМАТЕЛЬНЫ К СРОКАМ!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7077136" y="6726436"/>
            <a:ext cx="756026" cy="756026"/>
            <a:chExt cx="673100" cy="6731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73100" cy="673100"/>
            </a:xfrm>
            <a:custGeom>
              <a:rect l="l" t="t" r="r" b="b"/>
              <a:pathLst>
                <a:path w="673100" h="673100">
                  <a:moveTo>
                    <a:pt x="530860" y="55880"/>
                  </a:moveTo>
                  <a:lnTo>
                    <a:pt x="471170" y="201930"/>
                  </a:lnTo>
                  <a:lnTo>
                    <a:pt x="617220" y="140970"/>
                  </a:lnTo>
                  <a:lnTo>
                    <a:pt x="673100" y="275590"/>
                  </a:lnTo>
                  <a:lnTo>
                    <a:pt x="527050" y="336550"/>
                  </a:lnTo>
                  <a:lnTo>
                    <a:pt x="673100" y="397510"/>
                  </a:lnTo>
                  <a:lnTo>
                    <a:pt x="617220" y="532130"/>
                  </a:lnTo>
                  <a:lnTo>
                    <a:pt x="471170" y="471170"/>
                  </a:lnTo>
                  <a:lnTo>
                    <a:pt x="530860" y="617220"/>
                  </a:lnTo>
                  <a:lnTo>
                    <a:pt x="396240" y="673100"/>
                  </a:lnTo>
                  <a:lnTo>
                    <a:pt x="336550" y="527050"/>
                  </a:lnTo>
                  <a:lnTo>
                    <a:pt x="275590" y="673100"/>
                  </a:lnTo>
                  <a:lnTo>
                    <a:pt x="140970" y="617220"/>
                  </a:lnTo>
                  <a:lnTo>
                    <a:pt x="201930" y="471170"/>
                  </a:lnTo>
                  <a:lnTo>
                    <a:pt x="55880" y="532130"/>
                  </a:lnTo>
                  <a:lnTo>
                    <a:pt x="0" y="397510"/>
                  </a:lnTo>
                  <a:lnTo>
                    <a:pt x="146050" y="336550"/>
                  </a:lnTo>
                  <a:lnTo>
                    <a:pt x="0" y="275590"/>
                  </a:lnTo>
                  <a:lnTo>
                    <a:pt x="55880" y="140970"/>
                  </a:lnTo>
                  <a:lnTo>
                    <a:pt x="201930" y="201930"/>
                  </a:lnTo>
                  <a:lnTo>
                    <a:pt x="140970" y="55880"/>
                  </a:lnTo>
                  <a:lnTo>
                    <a:pt x="275590" y="0"/>
                  </a:lnTo>
                  <a:lnTo>
                    <a:pt x="336550" y="146050"/>
                  </a:lnTo>
                  <a:lnTo>
                    <a:pt x="396240" y="0"/>
                  </a:lnTo>
                  <a:lnTo>
                    <a:pt x="530860" y="55880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/>
            <a:lstStyle/>
            <a:p/>
          </p:txBody>
        </p:sp>
        <p:sp>
          <p:nvSpPr>
            <p:cNvPr id="30" name="TextBox 30"/>
            <p:cNvSpPr txBox="1"/>
            <p:nvPr/>
          </p:nvSpPr>
          <p:spPr>
            <a:xfrm>
              <a:off x="165100" y="127000"/>
              <a:ext cx="3429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32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88251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31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32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33" name="Group 3"/>
          <p:cNvGrpSpPr/>
          <p:nvPr/>
        </p:nvGrpSpPr>
        <p:grpSpPr>
          <a:xfrm>
            <a:off x="622536" y="3668337"/>
            <a:ext cx="17198825" cy="1330296"/>
            <a:chExt cx="4529732" cy="350366"/>
          </a:xfrm>
        </p:grpSpPr>
        <p:sp>
          <p:nvSpPr>
            <p:cNvPr id="34" name="Freeform 4"/>
            <p:cNvSpPr/>
            <p:nvPr/>
          </p:nvSpPr>
          <p:spPr>
            <a:xfrm>
              <a:off x="0" y="0"/>
              <a:ext cx="4529732" cy="350366"/>
            </a:xfrm>
            <a:custGeom>
              <a:rect l="l" t="t" r="r" b="b"/>
              <a:pathLst>
                <a:path w="4529732" h="350366">
                  <a:moveTo>
                    <a:pt x="22957" y="0"/>
                  </a:moveTo>
                  <a:lnTo>
                    <a:pt x="4506775" y="0"/>
                  </a:lnTo>
                  <a:cubicBezTo>
                    <a:pt x="4512863" y="0"/>
                    <a:pt x="4518702" y="2419"/>
                    <a:pt x="4523008" y="6724"/>
                  </a:cubicBezTo>
                  <a:cubicBezTo>
                    <a:pt x="4527313" y="11029"/>
                    <a:pt x="4529732" y="16869"/>
                    <a:pt x="4529732" y="22957"/>
                  </a:cubicBezTo>
                  <a:lnTo>
                    <a:pt x="4529732" y="327409"/>
                  </a:lnTo>
                  <a:cubicBezTo>
                    <a:pt x="4529732" y="340088"/>
                    <a:pt x="4519453" y="350366"/>
                    <a:pt x="4506775" y="350366"/>
                  </a:cubicBezTo>
                  <a:lnTo>
                    <a:pt x="22957" y="350366"/>
                  </a:lnTo>
                  <a:cubicBezTo>
                    <a:pt x="10278" y="350366"/>
                    <a:pt x="0" y="340088"/>
                    <a:pt x="0" y="327409"/>
                  </a:cubicBezTo>
                  <a:lnTo>
                    <a:pt x="0" y="22957"/>
                  </a:lnTo>
                  <a:cubicBezTo>
                    <a:pt x="0" y="10278"/>
                    <a:pt x="10278" y="0"/>
                    <a:pt x="229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35" name="TextBox 5"/>
            <p:cNvSpPr txBox="1"/>
            <p:nvPr/>
          </p:nvSpPr>
          <p:spPr>
            <a:xfrm>
              <a:off x="0" y="-38100"/>
              <a:ext cx="4529732" cy="38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6"/>
          <p:cNvGrpSpPr/>
          <p:nvPr/>
        </p:nvGrpSpPr>
        <p:grpSpPr>
          <a:xfrm>
            <a:off x="622536" y="5649464"/>
            <a:ext cx="7317781" cy="2961183"/>
            <a:chExt cx="1927317" cy="779900"/>
          </a:xfrm>
        </p:grpSpPr>
        <p:sp>
          <p:nvSpPr>
            <p:cNvPr id="37" name="Freeform 7"/>
            <p:cNvSpPr/>
            <p:nvPr/>
          </p:nvSpPr>
          <p:spPr>
            <a:xfrm>
              <a:off x="0" y="0"/>
              <a:ext cx="1927317" cy="779900"/>
            </a:xfrm>
            <a:custGeom>
              <a:rect l="l" t="t" r="r" b="b"/>
              <a:pathLst>
                <a:path w="1927317" h="779900">
                  <a:moveTo>
                    <a:pt x="53956" y="0"/>
                  </a:moveTo>
                  <a:lnTo>
                    <a:pt x="1873361" y="0"/>
                  </a:lnTo>
                  <a:cubicBezTo>
                    <a:pt x="1887671" y="0"/>
                    <a:pt x="1901395" y="5685"/>
                    <a:pt x="1911513" y="15803"/>
                  </a:cubicBezTo>
                  <a:cubicBezTo>
                    <a:pt x="1921632" y="25922"/>
                    <a:pt x="1927317" y="39646"/>
                    <a:pt x="1927317" y="53956"/>
                  </a:cubicBezTo>
                  <a:lnTo>
                    <a:pt x="1927317" y="725944"/>
                  </a:lnTo>
                  <a:cubicBezTo>
                    <a:pt x="1927317" y="755743"/>
                    <a:pt x="1903160" y="779900"/>
                    <a:pt x="1873361" y="779900"/>
                  </a:cubicBezTo>
                  <a:lnTo>
                    <a:pt x="53956" y="779900"/>
                  </a:lnTo>
                  <a:cubicBezTo>
                    <a:pt x="24157" y="779900"/>
                    <a:pt x="0" y="755743"/>
                    <a:pt x="0" y="725944"/>
                  </a:cubicBezTo>
                  <a:lnTo>
                    <a:pt x="0" y="53956"/>
                  </a:lnTo>
                  <a:cubicBezTo>
                    <a:pt x="0" y="24157"/>
                    <a:pt x="24157" y="0"/>
                    <a:pt x="539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38" name="TextBox 8"/>
            <p:cNvSpPr txBox="1"/>
            <p:nvPr/>
          </p:nvSpPr>
          <p:spPr>
            <a:xfrm>
              <a:off x="0" y="-38100"/>
              <a:ext cx="1927317" cy="818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9"/>
          <p:cNvGrpSpPr/>
          <p:nvPr/>
        </p:nvGrpSpPr>
        <p:grpSpPr>
          <a:xfrm>
            <a:off x="9948743" y="5590565"/>
            <a:ext cx="7640528" cy="3020083"/>
            <a:chExt cx="2012320" cy="795413"/>
          </a:xfrm>
        </p:grpSpPr>
        <p:sp>
          <p:nvSpPr>
            <p:cNvPr id="40" name="Freeform 10"/>
            <p:cNvSpPr/>
            <p:nvPr/>
          </p:nvSpPr>
          <p:spPr>
            <a:xfrm>
              <a:off x="0" y="0"/>
              <a:ext cx="2012320" cy="795413"/>
            </a:xfrm>
            <a:custGeom>
              <a:rect l="l" t="t" r="r" b="b"/>
              <a:pathLst>
                <a:path w="2012320" h="795413">
                  <a:moveTo>
                    <a:pt x="51677" y="0"/>
                  </a:moveTo>
                  <a:lnTo>
                    <a:pt x="1960644" y="0"/>
                  </a:lnTo>
                  <a:cubicBezTo>
                    <a:pt x="1974349" y="0"/>
                    <a:pt x="1987493" y="5445"/>
                    <a:pt x="1997184" y="15136"/>
                  </a:cubicBezTo>
                  <a:cubicBezTo>
                    <a:pt x="2006876" y="24827"/>
                    <a:pt x="2012320" y="37971"/>
                    <a:pt x="2012320" y="51677"/>
                  </a:cubicBezTo>
                  <a:lnTo>
                    <a:pt x="2012320" y="743736"/>
                  </a:lnTo>
                  <a:cubicBezTo>
                    <a:pt x="2012320" y="772276"/>
                    <a:pt x="1989184" y="795413"/>
                    <a:pt x="1960644" y="795413"/>
                  </a:cubicBezTo>
                  <a:lnTo>
                    <a:pt x="51677" y="795413"/>
                  </a:lnTo>
                  <a:cubicBezTo>
                    <a:pt x="37971" y="795413"/>
                    <a:pt x="24827" y="789968"/>
                    <a:pt x="15136" y="780277"/>
                  </a:cubicBezTo>
                  <a:cubicBezTo>
                    <a:pt x="5445" y="770586"/>
                    <a:pt x="0" y="757441"/>
                    <a:pt x="0" y="743736"/>
                  </a:cubicBezTo>
                  <a:lnTo>
                    <a:pt x="0" y="51677"/>
                  </a:lnTo>
                  <a:cubicBezTo>
                    <a:pt x="0" y="23136"/>
                    <a:pt x="23136" y="0"/>
                    <a:pt x="5167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41" name="TextBox 11"/>
            <p:cNvSpPr txBox="1"/>
            <p:nvPr/>
          </p:nvSpPr>
          <p:spPr>
            <a:xfrm>
              <a:off x="0" y="-38100"/>
              <a:ext cx="2012320" cy="833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2" name="Freeform 12"/>
          <p:cNvSpPr/>
          <p:nvPr/>
        </p:nvSpPr>
        <p:spPr>
          <a:xfrm>
            <a:off x="217036" y="5165790"/>
            <a:ext cx="967348" cy="967348"/>
          </a:xfrm>
          <a:custGeom>
            <a:rect l="l" t="t" r="r" b="b"/>
            <a:pathLst>
              <a:path w="967348" h="967348">
                <a:moveTo>
                  <a:pt x="0" y="0"/>
                </a:moveTo>
                <a:lnTo>
                  <a:pt x="967349" y="0"/>
                </a:lnTo>
                <a:lnTo>
                  <a:pt x="967349" y="967348"/>
                </a:lnTo>
                <a:lnTo>
                  <a:pt x="0" y="967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3" name="Freeform 13"/>
          <p:cNvSpPr/>
          <p:nvPr/>
        </p:nvSpPr>
        <p:spPr>
          <a:xfrm>
            <a:off x="17107579" y="5165790"/>
            <a:ext cx="963385" cy="981793"/>
          </a:xfrm>
          <a:custGeom>
            <a:rect l="l" t="t" r="r" b="b"/>
            <a:pathLst>
              <a:path w="963385" h="981793">
                <a:moveTo>
                  <a:pt x="0" y="0"/>
                </a:moveTo>
                <a:lnTo>
                  <a:pt x="963385" y="0"/>
                </a:lnTo>
                <a:lnTo>
                  <a:pt x="963385" y="981793"/>
                </a:lnTo>
                <a:lnTo>
                  <a:pt x="0" y="981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4" name="TextBox 14"/>
          <p:cNvSpPr txBox="1"/>
          <p:nvPr/>
        </p:nvSpPr>
        <p:spPr>
          <a:xfrm>
            <a:off x="1535538" y="1528102"/>
            <a:ext cx="15723763" cy="76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9"/>
              </a:lnSpc>
            </a:pPr>
            <a:r>
              <a:rPr lang="en-US" sz="5947" spc="523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Расставь приоритеты правильно!</a:t>
            </a:r>
          </a:p>
        </p:txBody>
      </p:sp>
      <p:sp>
        <p:nvSpPr>
          <p:cNvPr id="45" name="TextBox 15"/>
          <p:cNvSpPr txBox="1"/>
          <p:nvPr/>
        </p:nvSpPr>
        <p:spPr>
          <a:xfrm>
            <a:off x="930966" y="3820851"/>
            <a:ext cx="16658306" cy="1120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4447" spc="39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 первую очередь, ВУЗ рассматривает ваши баллы на направление с Приоритетом 1</a:t>
            </a:r>
          </a:p>
        </p:txBody>
      </p:sp>
      <p:sp>
        <p:nvSpPr>
          <p:cNvPr id="46" name="TextBox 16"/>
          <p:cNvSpPr txBox="1"/>
          <p:nvPr/>
        </p:nvSpPr>
        <p:spPr>
          <a:xfrm>
            <a:off x="3770340" y="2366841"/>
            <a:ext cx="10747320" cy="65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51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Что такое приоритеты?</a:t>
            </a:r>
          </a:p>
        </p:txBody>
      </p:sp>
      <p:sp>
        <p:nvSpPr>
          <p:cNvPr id="47" name="TextBox 17"/>
          <p:cNvSpPr txBox="1"/>
          <p:nvPr/>
        </p:nvSpPr>
        <p:spPr>
          <a:xfrm>
            <a:off x="1458205" y="5993868"/>
            <a:ext cx="5646444" cy="231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0"/>
              </a:lnSpc>
            </a:pPr>
            <a:r>
              <a:rPr lang="en-US" sz="3732" spc="328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Если вы прошли на направление с Приоритетом 1, то вас зачислят именно туда</a:t>
            </a:r>
          </a:p>
        </p:txBody>
      </p:sp>
      <p:sp>
        <p:nvSpPr>
          <p:cNvPr id="48" name="TextBox 18"/>
          <p:cNvSpPr txBox="1"/>
          <p:nvPr/>
        </p:nvSpPr>
        <p:spPr>
          <a:xfrm>
            <a:off x="10312703" y="5808131"/>
            <a:ext cx="6912608" cy="254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29"/>
              </a:lnSpc>
              <a:spcBef>
                <a:spcPct val="0"/>
              </a:spcBef>
            </a:pPr>
            <a:r>
              <a:rPr lang="en-US" sz="3432" u="none" strike="noStrike" spc="302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Если вы НЕ прошли на направление с Приоритетом 1, то вы </a:t>
            </a:r>
            <a:r>
              <a:rPr lang="en-US" sz="3432" u="sng" strike="noStrike" spc="302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можете быть</a:t>
            </a:r>
            <a:r>
              <a:rPr lang="en-US" sz="3432" strike="noStrike" spc="302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</a:t>
            </a:r>
            <a:r>
              <a:rPr lang="en-US" sz="3432" u="none" strike="noStrike" spc="302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зачислены на направление с Приоритетом 2 и т.д. </a:t>
            </a:r>
          </a:p>
        </p:txBody>
      </p:sp>
    </p:spTree>
    <p:extLst>
      <p:ext uri="{BB962C8B-B14F-4D97-AF65-F5344CB8AC3E}">
        <p14:creationId xmlns:p14="http://schemas.microsoft.com/office/powerpoint/2010/main" val="2253820439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720271" y="2700511"/>
            <a:ext cx="4910970" cy="6775955"/>
            <a:chExt cx="2046063" cy="28230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6063" cy="2823074"/>
            </a:xfrm>
            <a:custGeom>
              <a:rect l="l" t="t" r="r" b="b"/>
              <a:pathLst>
                <a:path w="2046062" h="2823074">
                  <a:moveTo>
                    <a:pt x="80399" y="0"/>
                  </a:moveTo>
                  <a:lnTo>
                    <a:pt x="1965664" y="0"/>
                  </a:lnTo>
                  <a:cubicBezTo>
                    <a:pt x="2010067" y="0"/>
                    <a:pt x="2046063" y="35996"/>
                    <a:pt x="2046063" y="80399"/>
                  </a:cubicBezTo>
                  <a:lnTo>
                    <a:pt x="2046063" y="2742675"/>
                  </a:lnTo>
                  <a:cubicBezTo>
                    <a:pt x="2046063" y="2763998"/>
                    <a:pt x="2037592" y="2784448"/>
                    <a:pt x="2022515" y="2799526"/>
                  </a:cubicBezTo>
                  <a:cubicBezTo>
                    <a:pt x="2007437" y="2814604"/>
                    <a:pt x="1986987" y="2823074"/>
                    <a:pt x="1965664" y="2823074"/>
                  </a:cubicBezTo>
                  <a:lnTo>
                    <a:pt x="80399" y="2823074"/>
                  </a:lnTo>
                  <a:cubicBezTo>
                    <a:pt x="59076" y="2823074"/>
                    <a:pt x="38626" y="2814604"/>
                    <a:pt x="23548" y="2799526"/>
                  </a:cubicBezTo>
                  <a:cubicBezTo>
                    <a:pt x="8471" y="2784448"/>
                    <a:pt x="0" y="2763998"/>
                    <a:pt x="0" y="2742675"/>
                  </a:cubicBezTo>
                  <a:lnTo>
                    <a:pt x="0" y="80399"/>
                  </a:lnTo>
                  <a:cubicBezTo>
                    <a:pt x="0" y="59076"/>
                    <a:pt x="8471" y="38626"/>
                    <a:pt x="23548" y="23548"/>
                  </a:cubicBezTo>
                  <a:cubicBezTo>
                    <a:pt x="38626" y="8471"/>
                    <a:pt x="59076" y="0"/>
                    <a:pt x="803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46063" cy="2861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45027" y="2700511"/>
            <a:ext cx="4910970" cy="6775955"/>
            <a:chExt cx="2046063" cy="28230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46063" cy="2823074"/>
            </a:xfrm>
            <a:custGeom>
              <a:rect l="l" t="t" r="r" b="b"/>
              <a:pathLst>
                <a:path w="2046062" h="2823074">
                  <a:moveTo>
                    <a:pt x="80399" y="0"/>
                  </a:moveTo>
                  <a:lnTo>
                    <a:pt x="1965664" y="0"/>
                  </a:lnTo>
                  <a:cubicBezTo>
                    <a:pt x="2010067" y="0"/>
                    <a:pt x="2046063" y="35996"/>
                    <a:pt x="2046063" y="80399"/>
                  </a:cubicBezTo>
                  <a:lnTo>
                    <a:pt x="2046063" y="2742675"/>
                  </a:lnTo>
                  <a:cubicBezTo>
                    <a:pt x="2046063" y="2763998"/>
                    <a:pt x="2037592" y="2784448"/>
                    <a:pt x="2022515" y="2799526"/>
                  </a:cubicBezTo>
                  <a:cubicBezTo>
                    <a:pt x="2007437" y="2814604"/>
                    <a:pt x="1986987" y="2823074"/>
                    <a:pt x="1965664" y="2823074"/>
                  </a:cubicBezTo>
                  <a:lnTo>
                    <a:pt x="80399" y="2823074"/>
                  </a:lnTo>
                  <a:cubicBezTo>
                    <a:pt x="59076" y="2823074"/>
                    <a:pt x="38626" y="2814604"/>
                    <a:pt x="23548" y="2799526"/>
                  </a:cubicBezTo>
                  <a:cubicBezTo>
                    <a:pt x="8471" y="2784448"/>
                    <a:pt x="0" y="2763998"/>
                    <a:pt x="0" y="2742675"/>
                  </a:cubicBezTo>
                  <a:lnTo>
                    <a:pt x="0" y="80399"/>
                  </a:lnTo>
                  <a:cubicBezTo>
                    <a:pt x="0" y="59076"/>
                    <a:pt x="8471" y="38626"/>
                    <a:pt x="23548" y="23548"/>
                  </a:cubicBezTo>
                  <a:cubicBezTo>
                    <a:pt x="38626" y="8471"/>
                    <a:pt x="59076" y="0"/>
                    <a:pt x="803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46063" cy="2861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513427" y="2907389"/>
            <a:ext cx="1324657" cy="513004"/>
          </a:xfrm>
          <a:custGeom>
            <a:rect l="l" t="t" r="r" b="b"/>
            <a:pathLst>
              <a:path w="1324657" h="513004">
                <a:moveTo>
                  <a:pt x="0" y="0"/>
                </a:moveTo>
                <a:lnTo>
                  <a:pt x="1324657" y="0"/>
                </a:lnTo>
                <a:lnTo>
                  <a:pt x="1324657" y="513004"/>
                </a:lnTo>
                <a:lnTo>
                  <a:pt x="0" y="51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0" name="Freeform 10"/>
          <p:cNvSpPr/>
          <p:nvPr/>
        </p:nvSpPr>
        <p:spPr>
          <a:xfrm>
            <a:off x="8533724" y="2823226"/>
            <a:ext cx="933575" cy="765510"/>
          </a:xfrm>
          <a:custGeom>
            <a:rect l="l" t="t" r="r" b="b"/>
            <a:pathLst>
              <a:path w="933575" h="765510">
                <a:moveTo>
                  <a:pt x="0" y="0"/>
                </a:moveTo>
                <a:lnTo>
                  <a:pt x="933575" y="0"/>
                </a:lnTo>
                <a:lnTo>
                  <a:pt x="933575" y="765510"/>
                </a:lnTo>
                <a:lnTo>
                  <a:pt x="0" y="765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1" name="Group 11"/>
          <p:cNvGrpSpPr/>
          <p:nvPr/>
        </p:nvGrpSpPr>
        <p:grpSpPr>
          <a:xfrm>
            <a:off x="12425309" y="2752245"/>
            <a:ext cx="4910970" cy="6556329"/>
            <a:chExt cx="2046063" cy="27315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46063" cy="2731571"/>
            </a:xfrm>
            <a:custGeom>
              <a:rect l="l" t="t" r="r" b="b"/>
              <a:pathLst>
                <a:path w="2046062" h="2731571">
                  <a:moveTo>
                    <a:pt x="80399" y="0"/>
                  </a:moveTo>
                  <a:lnTo>
                    <a:pt x="1965664" y="0"/>
                  </a:lnTo>
                  <a:cubicBezTo>
                    <a:pt x="2010067" y="0"/>
                    <a:pt x="2046063" y="35996"/>
                    <a:pt x="2046063" y="80399"/>
                  </a:cubicBezTo>
                  <a:lnTo>
                    <a:pt x="2046063" y="2651172"/>
                  </a:lnTo>
                  <a:cubicBezTo>
                    <a:pt x="2046063" y="2672495"/>
                    <a:pt x="2037592" y="2692945"/>
                    <a:pt x="2022515" y="2708023"/>
                  </a:cubicBezTo>
                  <a:cubicBezTo>
                    <a:pt x="2007437" y="2723101"/>
                    <a:pt x="1986987" y="2731571"/>
                    <a:pt x="1965664" y="2731571"/>
                  </a:cubicBezTo>
                  <a:lnTo>
                    <a:pt x="80399" y="2731571"/>
                  </a:lnTo>
                  <a:cubicBezTo>
                    <a:pt x="59076" y="2731571"/>
                    <a:pt x="38626" y="2723101"/>
                    <a:pt x="23548" y="2708023"/>
                  </a:cubicBezTo>
                  <a:cubicBezTo>
                    <a:pt x="8471" y="2692945"/>
                    <a:pt x="0" y="2672495"/>
                    <a:pt x="0" y="2651172"/>
                  </a:cubicBezTo>
                  <a:lnTo>
                    <a:pt x="0" y="80399"/>
                  </a:lnTo>
                  <a:cubicBezTo>
                    <a:pt x="0" y="59076"/>
                    <a:pt x="8471" y="38626"/>
                    <a:pt x="23548" y="23548"/>
                  </a:cubicBezTo>
                  <a:cubicBezTo>
                    <a:pt x="38626" y="8471"/>
                    <a:pt x="59076" y="0"/>
                    <a:pt x="803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046063" cy="2769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82119" y="684786"/>
            <a:ext cx="15723763" cy="106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3"/>
              </a:lnSpc>
            </a:pPr>
            <a:r>
              <a:rPr lang="en-US" sz="8147" spc="716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Квоты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1355" y="3651395"/>
            <a:ext cx="4228801" cy="103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3"/>
              </a:lnSpc>
            </a:pPr>
            <a:r>
              <a:rPr lang="en-US" sz="4117" spc="362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Целевая квота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70340" y="1683022"/>
            <a:ext cx="10747320" cy="65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5100" spc="448" err="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Особые права при поступлении</a:t>
            </a:r>
            <a:endParaRPr lang="en-US" sz="51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85103" y="4878965"/>
            <a:ext cx="4715995" cy="358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7"/>
              </a:lnSpc>
            </a:pPr>
            <a:r>
              <a:rPr lang="en-US" sz="2678" spc="2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Поступление по договору с предприятием/учреждением.</a:t>
            </a:r>
          </a:p>
          <a:p>
            <a:pPr algn="ctr">
              <a:lnSpc>
                <a:spcPts val="2597"/>
              </a:lnSpc>
            </a:pPr>
            <a:r>
              <a:rPr lang="en-US" sz="2678" spc="2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</a:t>
            </a:r>
          </a:p>
          <a:p>
            <a:pPr algn="ctr">
              <a:lnSpc>
                <a:spcPts val="2597"/>
              </a:lnSpc>
            </a:pPr>
            <a:r>
              <a:rPr lang="en-US" sz="2678" spc="2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Они - оплачивают учебу и гарантируют трудоустройство.</a:t>
            </a:r>
          </a:p>
          <a:p>
            <a:pPr algn="ctr">
              <a:lnSpc>
                <a:spcPts val="2597"/>
              </a:lnSpc>
            </a:pPr>
            <a:endParaRPr lang="en-US" sz="2678" spc="235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algn="ctr">
              <a:lnSpc>
                <a:spcPts val="2597"/>
              </a:lnSpc>
            </a:pPr>
            <a:r>
              <a:rPr lang="en-US" sz="2678" spc="2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Вы - обязуетесь отработать у них.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86111" y="3734606"/>
            <a:ext cx="4228801" cy="103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3"/>
              </a:lnSpc>
              <a:spcBef>
                <a:spcPct val="0"/>
              </a:spcBef>
            </a:pPr>
            <a:r>
              <a:rPr lang="en-US" sz="4117" u="none" strike="noStrike" spc="362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Особая </a:t>
            </a:r>
          </a:p>
          <a:p>
            <a:pPr marL="0" lvl="0" indent="0" algn="ctr">
              <a:lnSpc>
                <a:spcPts val="3993"/>
              </a:lnSpc>
              <a:spcBef>
                <a:spcPct val="0"/>
              </a:spcBef>
            </a:pPr>
            <a:r>
              <a:rPr lang="en-US" sz="4117" u="none" strike="noStrike" spc="362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квота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42514" y="4888490"/>
            <a:ext cx="4715995" cy="409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8"/>
              </a:lnSpc>
              <a:spcBef>
                <a:spcPct val="0"/>
              </a:spcBef>
            </a:pPr>
            <a:r>
              <a:rPr lang="en-US" sz="2978" u="none" strike="noStrike" spc="262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Для льготных категорий (дети-сироты, инвалиды и др.). Законом установлен отдельный процент бюджетных мест. </a:t>
            </a:r>
          </a:p>
          <a:p>
            <a:pPr marL="0" lvl="0" indent="0" algn="ctr">
              <a:lnSpc>
                <a:spcPts val="2888"/>
              </a:lnSpc>
              <a:spcBef>
                <a:spcPct val="0"/>
              </a:spcBef>
            </a:pPr>
            <a:endParaRPr lang="en-US" sz="2978" u="none" strike="noStrike" spc="262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lvl="0" algn="ctr">
              <a:lnSpc>
                <a:spcPts val="2888"/>
              </a:lnSpc>
              <a:spcBef>
                <a:spcPct val="0"/>
              </a:spcBef>
            </a:pPr>
            <a:r>
              <a:rPr lang="en-US" sz="2978" spc="262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Требуются подтверждающие документы</a:t>
            </a:r>
            <a:endParaRPr lang="en-US" sz="2978" spc="262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807787" y="3785227"/>
            <a:ext cx="4228801" cy="103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3"/>
              </a:lnSpc>
              <a:spcBef>
                <a:spcPct val="0"/>
              </a:spcBef>
            </a:pPr>
            <a:r>
              <a:rPr lang="en-US" sz="4117" spc="362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Отдельная квота</a:t>
            </a:r>
            <a:endParaRPr lang="en-US" sz="4117" spc="362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2" name="Freeform 24"/>
          <p:cNvSpPr/>
          <p:nvPr/>
        </p:nvSpPr>
        <p:spPr>
          <a:xfrm>
            <a:off x="14423594" y="2804653"/>
            <a:ext cx="914400" cy="966218"/>
          </a:xfrm>
          <a:custGeom>
            <a:rect l="l" t="t" r="r" b="b"/>
            <a:pathLst>
              <a:path w="1001852" h="1350536">
                <a:moveTo>
                  <a:pt x="0" y="0"/>
                </a:moveTo>
                <a:lnTo>
                  <a:pt x="1001852" y="0"/>
                </a:lnTo>
                <a:lnTo>
                  <a:pt x="1001852" y="1350536"/>
                </a:lnTo>
                <a:lnTo>
                  <a:pt x="0" y="1350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3" name="Прямоугольник 22"/>
          <p:cNvSpPr/>
          <p:nvPr/>
        </p:nvSpPr>
        <p:spPr>
          <a:xfrm>
            <a:off x="12631180" y="4913263"/>
            <a:ext cx="4499228" cy="2673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978" spc="262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Для участников СВО и их детей, а также Героев России и кавалеров трёх орденов Мужества и их детей.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2760876" y="7858385"/>
            <a:ext cx="4322621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888"/>
              </a:lnSpc>
              <a:spcBef>
                <a:spcPct val="0"/>
              </a:spcBef>
            </a:pPr>
            <a:r>
              <a:rPr lang="en-US" sz="2980" spc="262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Требуются подтверждающие документы</a:t>
            </a:r>
            <a:endParaRPr lang="en-US" sz="2980" spc="262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25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26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30" name="Group 3"/>
          <p:cNvGrpSpPr/>
          <p:nvPr/>
        </p:nvGrpSpPr>
        <p:grpSpPr>
          <a:xfrm>
            <a:off x="658362" y="2214673"/>
            <a:ext cx="17198825" cy="1070681"/>
            <a:chExt cx="4529732" cy="350366"/>
          </a:xfrm>
        </p:grpSpPr>
        <p:sp>
          <p:nvSpPr>
            <p:cNvPr id="31" name="Freeform 4"/>
            <p:cNvSpPr/>
            <p:nvPr/>
          </p:nvSpPr>
          <p:spPr>
            <a:xfrm>
              <a:off x="0" y="0"/>
              <a:ext cx="4529732" cy="350366"/>
            </a:xfrm>
            <a:custGeom>
              <a:rect l="l" t="t" r="r" b="b"/>
              <a:pathLst>
                <a:path w="4529732" h="350366">
                  <a:moveTo>
                    <a:pt x="22957" y="0"/>
                  </a:moveTo>
                  <a:lnTo>
                    <a:pt x="4506775" y="0"/>
                  </a:lnTo>
                  <a:cubicBezTo>
                    <a:pt x="4512863" y="0"/>
                    <a:pt x="4518702" y="2419"/>
                    <a:pt x="4523008" y="6724"/>
                  </a:cubicBezTo>
                  <a:cubicBezTo>
                    <a:pt x="4527313" y="11029"/>
                    <a:pt x="4529732" y="16869"/>
                    <a:pt x="4529732" y="22957"/>
                  </a:cubicBezTo>
                  <a:lnTo>
                    <a:pt x="4529732" y="327409"/>
                  </a:lnTo>
                  <a:cubicBezTo>
                    <a:pt x="4529732" y="340088"/>
                    <a:pt x="4519453" y="350366"/>
                    <a:pt x="4506775" y="350366"/>
                  </a:cubicBezTo>
                  <a:lnTo>
                    <a:pt x="22957" y="350366"/>
                  </a:lnTo>
                  <a:cubicBezTo>
                    <a:pt x="10278" y="350366"/>
                    <a:pt x="0" y="340088"/>
                    <a:pt x="0" y="327409"/>
                  </a:cubicBezTo>
                  <a:lnTo>
                    <a:pt x="0" y="22957"/>
                  </a:lnTo>
                  <a:cubicBezTo>
                    <a:pt x="0" y="10278"/>
                    <a:pt x="10278" y="0"/>
                    <a:pt x="229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32" name="TextBox 5"/>
            <p:cNvSpPr txBox="1"/>
            <p:nvPr/>
          </p:nvSpPr>
          <p:spPr>
            <a:xfrm>
              <a:off x="0" y="-38100"/>
              <a:ext cx="4529732" cy="38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20445524">
            <a:off x="-37004" y="1525297"/>
            <a:ext cx="1868625" cy="1026892"/>
          </a:xfrm>
          <a:custGeom>
            <a:rect l="l" t="t" r="r" b="b"/>
            <a:pathLst>
              <a:path w="3213607" h="1723741">
                <a:moveTo>
                  <a:pt x="0" y="0"/>
                </a:moveTo>
                <a:lnTo>
                  <a:pt x="3213607" y="0"/>
                </a:lnTo>
                <a:lnTo>
                  <a:pt x="3213607" y="1723741"/>
                </a:lnTo>
                <a:lnTo>
                  <a:pt x="0" y="1723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" name="TextBox 20"/>
          <p:cNvSpPr txBox="1"/>
          <p:nvPr/>
        </p:nvSpPr>
        <p:spPr>
          <a:xfrm>
            <a:off x="-53905" y="329589"/>
            <a:ext cx="18707100" cy="1301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60000"/>
              </a:lnSpc>
            </a:pPr>
            <a:r>
              <a:rPr lang="ru-RU" sz="6600" spc="716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Индивидуальные </a:t>
            </a:r>
            <a:endParaRPr lang="ru-RU" sz="6600" spc="716" smtClean="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algn="ctr">
              <a:lnSpc>
                <a:spcPct val="60000"/>
              </a:lnSpc>
            </a:pPr>
            <a:r>
              <a:rPr lang="ru-RU" sz="6600" spc="716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достижения</a:t>
            </a:r>
            <a:endParaRPr lang="en-US" sz="6600" spc="716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40039" y="2337649"/>
            <a:ext cx="15773400" cy="939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Аттестат с </a:t>
            </a:r>
            <a:r>
              <a:rPr lang="ru-RU" sz="44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отличием/Д</a:t>
            </a:r>
            <a:r>
              <a:rPr lang="ru-RU" sz="440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иплома</a:t>
            </a:r>
            <a:r>
              <a:rPr lang="ru-RU" sz="4000">
                <a:solidFill>
                  <a:srgbClr val="FFFFFF"/>
                </a:solidFill>
                <a:latin typeface="Russo One"/>
                <a:ea typeface="Russo One"/>
                <a:cs typeface="Russo One"/>
              </a:rPr>
              <a:t> о среднем профессиональном образовании с отличием</a:t>
            </a:r>
            <a:endParaRPr lang="en-US" sz="4000" u="sng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33" name="Group 3"/>
          <p:cNvGrpSpPr/>
          <p:nvPr/>
        </p:nvGrpSpPr>
        <p:grpSpPr>
          <a:xfrm>
            <a:off x="658362" y="3405123"/>
            <a:ext cx="17198825" cy="1017199"/>
            <a:chExt cx="4529732" cy="350366"/>
          </a:xfrm>
        </p:grpSpPr>
        <p:sp>
          <p:nvSpPr>
            <p:cNvPr id="34" name="Freeform 4"/>
            <p:cNvSpPr/>
            <p:nvPr/>
          </p:nvSpPr>
          <p:spPr>
            <a:xfrm>
              <a:off x="0" y="0"/>
              <a:ext cx="4529732" cy="350366"/>
            </a:xfrm>
            <a:custGeom>
              <a:rect l="l" t="t" r="r" b="b"/>
              <a:pathLst>
                <a:path w="4529732" h="350366">
                  <a:moveTo>
                    <a:pt x="22957" y="0"/>
                  </a:moveTo>
                  <a:lnTo>
                    <a:pt x="4506775" y="0"/>
                  </a:lnTo>
                  <a:cubicBezTo>
                    <a:pt x="4512863" y="0"/>
                    <a:pt x="4518702" y="2419"/>
                    <a:pt x="4523008" y="6724"/>
                  </a:cubicBezTo>
                  <a:cubicBezTo>
                    <a:pt x="4527313" y="11029"/>
                    <a:pt x="4529732" y="16869"/>
                    <a:pt x="4529732" y="22957"/>
                  </a:cubicBezTo>
                  <a:lnTo>
                    <a:pt x="4529732" y="327409"/>
                  </a:lnTo>
                  <a:cubicBezTo>
                    <a:pt x="4529732" y="340088"/>
                    <a:pt x="4519453" y="350366"/>
                    <a:pt x="4506775" y="350366"/>
                  </a:cubicBezTo>
                  <a:lnTo>
                    <a:pt x="22957" y="350366"/>
                  </a:lnTo>
                  <a:cubicBezTo>
                    <a:pt x="10278" y="350366"/>
                    <a:pt x="0" y="340088"/>
                    <a:pt x="0" y="327409"/>
                  </a:cubicBezTo>
                  <a:lnTo>
                    <a:pt x="0" y="22957"/>
                  </a:lnTo>
                  <a:cubicBezTo>
                    <a:pt x="0" y="10278"/>
                    <a:pt x="10278" y="0"/>
                    <a:pt x="229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35" name="TextBox 5"/>
            <p:cNvSpPr txBox="1"/>
            <p:nvPr/>
          </p:nvSpPr>
          <p:spPr>
            <a:xfrm>
              <a:off x="0" y="-38100"/>
              <a:ext cx="4529732" cy="38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22"/>
          <p:cNvSpPr txBox="1"/>
          <p:nvPr/>
        </p:nvSpPr>
        <p:spPr>
          <a:xfrm>
            <a:off x="1371074" y="3508806"/>
            <a:ext cx="157734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Победа/призовое место в Олимпиадах и </a:t>
            </a:r>
          </a:p>
          <a:p>
            <a:pPr algn="ctr">
              <a:lnSpc>
                <a:spcPct val="70000"/>
              </a:lnSpc>
            </a:pPr>
            <a:r>
              <a:rPr lang="ru-RU" sz="4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конкурсах*</a:t>
            </a:r>
            <a:endParaRPr lang="en-US" sz="4000" u="sng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40" name="Group 3"/>
          <p:cNvGrpSpPr/>
          <p:nvPr/>
        </p:nvGrpSpPr>
        <p:grpSpPr>
          <a:xfrm>
            <a:off x="641210" y="4518576"/>
            <a:ext cx="17198825" cy="1017199"/>
            <a:chExt cx="4529732" cy="350366"/>
          </a:xfrm>
        </p:grpSpPr>
        <p:sp>
          <p:nvSpPr>
            <p:cNvPr id="41" name="Freeform 4"/>
            <p:cNvSpPr/>
            <p:nvPr/>
          </p:nvSpPr>
          <p:spPr>
            <a:xfrm>
              <a:off x="0" y="0"/>
              <a:ext cx="4529732" cy="350366"/>
            </a:xfrm>
            <a:custGeom>
              <a:rect l="l" t="t" r="r" b="b"/>
              <a:pathLst>
                <a:path w="4529732" h="350366">
                  <a:moveTo>
                    <a:pt x="22957" y="0"/>
                  </a:moveTo>
                  <a:lnTo>
                    <a:pt x="4506775" y="0"/>
                  </a:lnTo>
                  <a:cubicBezTo>
                    <a:pt x="4512863" y="0"/>
                    <a:pt x="4518702" y="2419"/>
                    <a:pt x="4523008" y="6724"/>
                  </a:cubicBezTo>
                  <a:cubicBezTo>
                    <a:pt x="4527313" y="11029"/>
                    <a:pt x="4529732" y="16869"/>
                    <a:pt x="4529732" y="22957"/>
                  </a:cubicBezTo>
                  <a:lnTo>
                    <a:pt x="4529732" y="327409"/>
                  </a:lnTo>
                  <a:cubicBezTo>
                    <a:pt x="4529732" y="340088"/>
                    <a:pt x="4519453" y="350366"/>
                    <a:pt x="4506775" y="350366"/>
                  </a:cubicBezTo>
                  <a:lnTo>
                    <a:pt x="22957" y="350366"/>
                  </a:lnTo>
                  <a:cubicBezTo>
                    <a:pt x="10278" y="350366"/>
                    <a:pt x="0" y="340088"/>
                    <a:pt x="0" y="327409"/>
                  </a:cubicBezTo>
                  <a:lnTo>
                    <a:pt x="0" y="22957"/>
                  </a:lnTo>
                  <a:cubicBezTo>
                    <a:pt x="0" y="10278"/>
                    <a:pt x="10278" y="0"/>
                    <a:pt x="229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42" name="TextBox 5"/>
            <p:cNvSpPr txBox="1"/>
            <p:nvPr/>
          </p:nvSpPr>
          <p:spPr>
            <a:xfrm>
              <a:off x="0" y="-38100"/>
              <a:ext cx="4529732" cy="38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3"/>
          <p:cNvGrpSpPr/>
          <p:nvPr/>
        </p:nvGrpSpPr>
        <p:grpSpPr>
          <a:xfrm>
            <a:off x="661263" y="5637289"/>
            <a:ext cx="17198825" cy="1017199"/>
            <a:chExt cx="4529732" cy="350366"/>
          </a:xfrm>
        </p:grpSpPr>
        <p:sp>
          <p:nvSpPr>
            <p:cNvPr id="45" name="Freeform 4"/>
            <p:cNvSpPr/>
            <p:nvPr/>
          </p:nvSpPr>
          <p:spPr>
            <a:xfrm>
              <a:off x="0" y="0"/>
              <a:ext cx="4529732" cy="350366"/>
            </a:xfrm>
            <a:custGeom>
              <a:rect l="l" t="t" r="r" b="b"/>
              <a:pathLst>
                <a:path w="4529732" h="350366">
                  <a:moveTo>
                    <a:pt x="22957" y="0"/>
                  </a:moveTo>
                  <a:lnTo>
                    <a:pt x="4506775" y="0"/>
                  </a:lnTo>
                  <a:cubicBezTo>
                    <a:pt x="4512863" y="0"/>
                    <a:pt x="4518702" y="2419"/>
                    <a:pt x="4523008" y="6724"/>
                  </a:cubicBezTo>
                  <a:cubicBezTo>
                    <a:pt x="4527313" y="11029"/>
                    <a:pt x="4529732" y="16869"/>
                    <a:pt x="4529732" y="22957"/>
                  </a:cubicBezTo>
                  <a:lnTo>
                    <a:pt x="4529732" y="327409"/>
                  </a:lnTo>
                  <a:cubicBezTo>
                    <a:pt x="4529732" y="340088"/>
                    <a:pt x="4519453" y="350366"/>
                    <a:pt x="4506775" y="350366"/>
                  </a:cubicBezTo>
                  <a:lnTo>
                    <a:pt x="22957" y="350366"/>
                  </a:lnTo>
                  <a:cubicBezTo>
                    <a:pt x="10278" y="350366"/>
                    <a:pt x="0" y="340088"/>
                    <a:pt x="0" y="327409"/>
                  </a:cubicBezTo>
                  <a:lnTo>
                    <a:pt x="0" y="22957"/>
                  </a:lnTo>
                  <a:cubicBezTo>
                    <a:pt x="0" y="10278"/>
                    <a:pt x="10278" y="0"/>
                    <a:pt x="229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46" name="TextBox 5"/>
            <p:cNvSpPr txBox="1"/>
            <p:nvPr/>
          </p:nvSpPr>
          <p:spPr>
            <a:xfrm>
              <a:off x="0" y="-38100"/>
              <a:ext cx="4529732" cy="38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8" name="TextBox 22"/>
          <p:cNvSpPr txBox="1"/>
          <p:nvPr/>
        </p:nvSpPr>
        <p:spPr>
          <a:xfrm>
            <a:off x="1422887" y="4794322"/>
            <a:ext cx="15773400" cy="465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Наличие значка ГТО</a:t>
            </a:r>
            <a:endParaRPr lang="en-US" sz="4000" u="sng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49" name="TextBox 22"/>
          <p:cNvSpPr txBox="1"/>
          <p:nvPr/>
        </p:nvSpPr>
        <p:spPr>
          <a:xfrm>
            <a:off x="1453513" y="5890019"/>
            <a:ext cx="15773400" cy="465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Волонтёрская деятельность</a:t>
            </a:r>
            <a:endParaRPr lang="en-US" sz="4000" u="sng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54" name="Group 3"/>
          <p:cNvGrpSpPr/>
          <p:nvPr/>
        </p:nvGrpSpPr>
        <p:grpSpPr>
          <a:xfrm>
            <a:off x="1744405" y="7936088"/>
            <a:ext cx="16166685" cy="1569054"/>
            <a:chExt cx="4196256" cy="454986"/>
          </a:xfrm>
        </p:grpSpPr>
        <p:sp>
          <p:nvSpPr>
            <p:cNvPr id="55" name="Freeform 4"/>
            <p:cNvSpPr/>
            <p:nvPr/>
          </p:nvSpPr>
          <p:spPr>
            <a:xfrm>
              <a:off x="0" y="0"/>
              <a:ext cx="4196256" cy="454986"/>
            </a:xfrm>
            <a:custGeom>
              <a:rect l="l" t="t" r="r" b="b"/>
              <a:pathLst>
                <a:path w="4196256" h="454986">
                  <a:moveTo>
                    <a:pt x="24782" y="0"/>
                  </a:moveTo>
                  <a:lnTo>
                    <a:pt x="4171474" y="0"/>
                  </a:lnTo>
                  <a:cubicBezTo>
                    <a:pt x="4185161" y="0"/>
                    <a:pt x="4196256" y="11095"/>
                    <a:pt x="4196256" y="24782"/>
                  </a:cubicBezTo>
                  <a:lnTo>
                    <a:pt x="4196256" y="430204"/>
                  </a:lnTo>
                  <a:cubicBezTo>
                    <a:pt x="4196256" y="443891"/>
                    <a:pt x="4185161" y="454986"/>
                    <a:pt x="4171474" y="454986"/>
                  </a:cubicBezTo>
                  <a:lnTo>
                    <a:pt x="24782" y="454986"/>
                  </a:lnTo>
                  <a:cubicBezTo>
                    <a:pt x="11095" y="454986"/>
                    <a:pt x="0" y="443891"/>
                    <a:pt x="0" y="430204"/>
                  </a:cubicBezTo>
                  <a:lnTo>
                    <a:pt x="0" y="24782"/>
                  </a:lnTo>
                  <a:cubicBezTo>
                    <a:pt x="0" y="11095"/>
                    <a:pt x="11095" y="0"/>
                    <a:pt x="2478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56" name="TextBox 5"/>
            <p:cNvSpPr txBox="1"/>
            <p:nvPr/>
          </p:nvSpPr>
          <p:spPr>
            <a:xfrm>
              <a:off x="0" y="-38100"/>
              <a:ext cx="4196256" cy="493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7" name="Group 6"/>
          <p:cNvGrpSpPr/>
          <p:nvPr/>
        </p:nvGrpSpPr>
        <p:grpSpPr>
          <a:xfrm>
            <a:off x="457200" y="7848136"/>
            <a:ext cx="2071462" cy="1943564"/>
            <a:chExt cx="812800" cy="812800"/>
          </a:xfrm>
        </p:grpSpPr>
        <p:sp>
          <p:nvSpPr>
            <p:cNvPr id="58" name="Freeform 7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100000"/>
                  </a:srgbClr>
                </a:gs>
                <a:gs pos="100000">
                  <a:srgbClr val="77AD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59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TextBox 19"/>
          <p:cNvSpPr txBox="1"/>
          <p:nvPr/>
        </p:nvSpPr>
        <p:spPr>
          <a:xfrm>
            <a:off x="889586" y="7946543"/>
            <a:ext cx="1415996" cy="220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30"/>
              </a:lnSpc>
            </a:pPr>
            <a:r>
              <a:rPr lang="en-US" sz="16836" spc="148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!</a:t>
            </a:r>
          </a:p>
        </p:txBody>
      </p:sp>
      <p:sp>
        <p:nvSpPr>
          <p:cNvPr id="61" name="TextBox 20"/>
          <p:cNvSpPr txBox="1"/>
          <p:nvPr/>
        </p:nvSpPr>
        <p:spPr>
          <a:xfrm>
            <a:off x="3090384" y="8177825"/>
            <a:ext cx="14258984" cy="1312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70000"/>
              </a:lnSpc>
            </a:pPr>
            <a:r>
              <a:rPr lang="ru-RU" sz="4947" spc="4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Максимальное количество баллов за индивидуальные достижения - </a:t>
            </a:r>
            <a:r>
              <a:rPr lang="ru-RU" sz="6600" u="sng" spc="435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10</a:t>
            </a:r>
            <a:endParaRPr lang="en-US" sz="6600" u="sng" spc="435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62" name="TextBox 22"/>
          <p:cNvSpPr txBox="1"/>
          <p:nvPr/>
        </p:nvSpPr>
        <p:spPr>
          <a:xfrm>
            <a:off x="-304800" y="9708206"/>
            <a:ext cx="19354800" cy="232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*Баллы можно получить победителям и призёрам олимпиад и конкурсов из  утвержденного ПЕРЕЧНЯ</a:t>
            </a:r>
            <a:endParaRPr lang="en-US" sz="2000" u="sng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63" name="TextBox 17"/>
          <p:cNvSpPr txBox="1"/>
          <p:nvPr/>
        </p:nvSpPr>
        <p:spPr>
          <a:xfrm>
            <a:off x="1847339" y="1408143"/>
            <a:ext cx="1498574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ru-RU" sz="4400" spc="448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За что можно получить дополнительные баллы?</a:t>
            </a:r>
            <a:endParaRPr lang="en-US" sz="4400" spc="448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grpSp>
        <p:nvGrpSpPr>
          <p:cNvPr id="67" name="Group 3"/>
          <p:cNvGrpSpPr/>
          <p:nvPr/>
        </p:nvGrpSpPr>
        <p:grpSpPr>
          <a:xfrm>
            <a:off x="721779" y="6798020"/>
            <a:ext cx="17198825" cy="1017199"/>
            <a:chExt cx="4529732" cy="350366"/>
          </a:xfrm>
        </p:grpSpPr>
        <p:sp>
          <p:nvSpPr>
            <p:cNvPr id="68" name="Freeform 4"/>
            <p:cNvSpPr/>
            <p:nvPr/>
          </p:nvSpPr>
          <p:spPr>
            <a:xfrm>
              <a:off x="0" y="0"/>
              <a:ext cx="4529732" cy="350366"/>
            </a:xfrm>
            <a:custGeom>
              <a:rect l="l" t="t" r="r" b="b"/>
              <a:pathLst>
                <a:path w="4529732" h="350366">
                  <a:moveTo>
                    <a:pt x="22957" y="0"/>
                  </a:moveTo>
                  <a:lnTo>
                    <a:pt x="4506775" y="0"/>
                  </a:lnTo>
                  <a:cubicBezTo>
                    <a:pt x="4512863" y="0"/>
                    <a:pt x="4518702" y="2419"/>
                    <a:pt x="4523008" y="6724"/>
                  </a:cubicBezTo>
                  <a:cubicBezTo>
                    <a:pt x="4527313" y="11029"/>
                    <a:pt x="4529732" y="16869"/>
                    <a:pt x="4529732" y="22957"/>
                  </a:cubicBezTo>
                  <a:lnTo>
                    <a:pt x="4529732" y="327409"/>
                  </a:lnTo>
                  <a:cubicBezTo>
                    <a:pt x="4529732" y="340088"/>
                    <a:pt x="4519453" y="350366"/>
                    <a:pt x="4506775" y="350366"/>
                  </a:cubicBezTo>
                  <a:lnTo>
                    <a:pt x="22957" y="350366"/>
                  </a:lnTo>
                  <a:cubicBezTo>
                    <a:pt x="10278" y="350366"/>
                    <a:pt x="0" y="340088"/>
                    <a:pt x="0" y="327409"/>
                  </a:cubicBezTo>
                  <a:lnTo>
                    <a:pt x="0" y="22957"/>
                  </a:lnTo>
                  <a:cubicBezTo>
                    <a:pt x="0" y="10278"/>
                    <a:pt x="10278" y="0"/>
                    <a:pt x="229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69" name="TextBox 5"/>
            <p:cNvSpPr txBox="1"/>
            <p:nvPr/>
          </p:nvSpPr>
          <p:spPr>
            <a:xfrm>
              <a:off x="0" y="-38100"/>
              <a:ext cx="4529732" cy="38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0" name="TextBox 22"/>
          <p:cNvSpPr txBox="1"/>
          <p:nvPr/>
        </p:nvSpPr>
        <p:spPr>
          <a:xfrm>
            <a:off x="1514029" y="7050750"/>
            <a:ext cx="15773400" cy="465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Итоговое сочинение</a:t>
            </a:r>
            <a:endParaRPr lang="en-US" sz="4000" u="sng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37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38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4291528606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>
            <a:off x="838200" y="6541870"/>
            <a:ext cx="1792410" cy="3042672"/>
          </a:xfrm>
          <a:custGeom>
            <a:rect l="l" t="t" r="r" b="b"/>
            <a:pathLst>
              <a:path w="1792410" h="3042672">
                <a:moveTo>
                  <a:pt x="0" y="0"/>
                </a:moveTo>
                <a:lnTo>
                  <a:pt x="1792410" y="0"/>
                </a:lnTo>
                <a:lnTo>
                  <a:pt x="1792410" y="3042672"/>
                </a:lnTo>
                <a:lnTo>
                  <a:pt x="0" y="3042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6" name="TextBox 6"/>
          <p:cNvSpPr txBox="1"/>
          <p:nvPr/>
        </p:nvSpPr>
        <p:spPr>
          <a:xfrm>
            <a:off x="1028700" y="1096333"/>
            <a:ext cx="15723763" cy="106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3"/>
              </a:lnSpc>
            </a:pPr>
            <a:r>
              <a:rPr lang="ru-RU" sz="8147" spc="716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Полезная информация</a:t>
            </a:r>
            <a:endParaRPr lang="en-US" sz="8147" spc="716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2594901" y="2395455"/>
            <a:ext cx="1334020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spc="413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Перечень </a:t>
            </a:r>
          </a:p>
          <a:p>
            <a:pPr algn="ctr"/>
            <a:r>
              <a:rPr lang="ru-RU" sz="4000" spc="413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индивидуальных достижений</a:t>
            </a:r>
            <a:endParaRPr lang="en-US" sz="4000" spc="413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0" name="Freeform 4"/>
          <p:cNvSpPr/>
          <p:nvPr/>
        </p:nvSpPr>
        <p:spPr>
          <a:xfrm>
            <a:off x="2594901" y="7734300"/>
            <a:ext cx="2359819" cy="1390148"/>
          </a:xfrm>
          <a:custGeom>
            <a:rect l="l" t="t" r="r" b="b"/>
            <a:pathLst>
              <a:path w="2359819" h="1390148">
                <a:moveTo>
                  <a:pt x="0" y="0"/>
                </a:moveTo>
                <a:lnTo>
                  <a:pt x="2359819" y="0"/>
                </a:lnTo>
                <a:lnTo>
                  <a:pt x="2359819" y="1390148"/>
                </a:lnTo>
                <a:lnTo>
                  <a:pt x="0" y="1390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59" y="3859018"/>
            <a:ext cx="5446569" cy="5446569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85698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381000" y="3291088"/>
            <a:ext cx="4187352" cy="3618969"/>
            <a:chExt cx="1323546" cy="9893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3546" cy="989323"/>
            </a:xfrm>
            <a:custGeom>
              <a:rect l="l" t="t" r="r" b="b"/>
              <a:pathLst>
                <a:path w="1323546" h="989323">
                  <a:moveTo>
                    <a:pt x="78569" y="0"/>
                  </a:moveTo>
                  <a:lnTo>
                    <a:pt x="1244976" y="0"/>
                  </a:lnTo>
                  <a:cubicBezTo>
                    <a:pt x="1288369" y="0"/>
                    <a:pt x="1323546" y="35177"/>
                    <a:pt x="1323546" y="78569"/>
                  </a:cubicBezTo>
                  <a:lnTo>
                    <a:pt x="1323546" y="910753"/>
                  </a:lnTo>
                  <a:cubicBezTo>
                    <a:pt x="1323546" y="931591"/>
                    <a:pt x="1315268" y="951576"/>
                    <a:pt x="1300533" y="966310"/>
                  </a:cubicBezTo>
                  <a:cubicBezTo>
                    <a:pt x="1285799" y="981045"/>
                    <a:pt x="1265814" y="989323"/>
                    <a:pt x="1244976" y="989323"/>
                  </a:cubicBezTo>
                  <a:lnTo>
                    <a:pt x="78569" y="989323"/>
                  </a:lnTo>
                  <a:cubicBezTo>
                    <a:pt x="57732" y="989323"/>
                    <a:pt x="37747" y="981045"/>
                    <a:pt x="23012" y="966310"/>
                  </a:cubicBezTo>
                  <a:cubicBezTo>
                    <a:pt x="8278" y="951576"/>
                    <a:pt x="0" y="931591"/>
                    <a:pt x="0" y="910753"/>
                  </a:cubicBezTo>
                  <a:lnTo>
                    <a:pt x="0" y="78569"/>
                  </a:lnTo>
                  <a:cubicBezTo>
                    <a:pt x="0" y="57732"/>
                    <a:pt x="8278" y="37747"/>
                    <a:pt x="23012" y="23012"/>
                  </a:cubicBezTo>
                  <a:cubicBezTo>
                    <a:pt x="37747" y="8278"/>
                    <a:pt x="57732" y="0"/>
                    <a:pt x="785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23546" cy="1027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056235" y="3273773"/>
            <a:ext cx="4103048" cy="3636997"/>
            <a:chExt cx="1323546" cy="989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23546" cy="989323"/>
            </a:xfrm>
            <a:custGeom>
              <a:rect l="l" t="t" r="r" b="b"/>
              <a:pathLst>
                <a:path w="1323546" h="989323">
                  <a:moveTo>
                    <a:pt x="78569" y="0"/>
                  </a:moveTo>
                  <a:lnTo>
                    <a:pt x="1244976" y="0"/>
                  </a:lnTo>
                  <a:cubicBezTo>
                    <a:pt x="1288369" y="0"/>
                    <a:pt x="1323546" y="35177"/>
                    <a:pt x="1323546" y="78569"/>
                  </a:cubicBezTo>
                  <a:lnTo>
                    <a:pt x="1323546" y="910753"/>
                  </a:lnTo>
                  <a:cubicBezTo>
                    <a:pt x="1323546" y="931591"/>
                    <a:pt x="1315268" y="951576"/>
                    <a:pt x="1300533" y="966310"/>
                  </a:cubicBezTo>
                  <a:cubicBezTo>
                    <a:pt x="1285799" y="981045"/>
                    <a:pt x="1265814" y="989323"/>
                    <a:pt x="1244976" y="989323"/>
                  </a:cubicBezTo>
                  <a:lnTo>
                    <a:pt x="78569" y="989323"/>
                  </a:lnTo>
                  <a:cubicBezTo>
                    <a:pt x="57732" y="989323"/>
                    <a:pt x="37747" y="981045"/>
                    <a:pt x="23012" y="966310"/>
                  </a:cubicBezTo>
                  <a:cubicBezTo>
                    <a:pt x="8278" y="951576"/>
                    <a:pt x="0" y="931591"/>
                    <a:pt x="0" y="910753"/>
                  </a:cubicBezTo>
                  <a:lnTo>
                    <a:pt x="0" y="78569"/>
                  </a:lnTo>
                  <a:cubicBezTo>
                    <a:pt x="0" y="57732"/>
                    <a:pt x="8278" y="37747"/>
                    <a:pt x="23012" y="23012"/>
                  </a:cubicBezTo>
                  <a:cubicBezTo>
                    <a:pt x="37747" y="8278"/>
                    <a:pt x="57732" y="0"/>
                    <a:pt x="785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23546" cy="1027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37834" y="3306823"/>
            <a:ext cx="4073352" cy="3609114"/>
            <a:chExt cx="1323546" cy="9893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3546" cy="989323"/>
            </a:xfrm>
            <a:custGeom>
              <a:rect l="l" t="t" r="r" b="b"/>
              <a:pathLst>
                <a:path w="1323546" h="989323">
                  <a:moveTo>
                    <a:pt x="78569" y="0"/>
                  </a:moveTo>
                  <a:lnTo>
                    <a:pt x="1244976" y="0"/>
                  </a:lnTo>
                  <a:cubicBezTo>
                    <a:pt x="1288369" y="0"/>
                    <a:pt x="1323546" y="35177"/>
                    <a:pt x="1323546" y="78569"/>
                  </a:cubicBezTo>
                  <a:lnTo>
                    <a:pt x="1323546" y="910753"/>
                  </a:lnTo>
                  <a:cubicBezTo>
                    <a:pt x="1323546" y="931591"/>
                    <a:pt x="1315268" y="951576"/>
                    <a:pt x="1300533" y="966310"/>
                  </a:cubicBezTo>
                  <a:cubicBezTo>
                    <a:pt x="1285799" y="981045"/>
                    <a:pt x="1265814" y="989323"/>
                    <a:pt x="1244976" y="989323"/>
                  </a:cubicBezTo>
                  <a:lnTo>
                    <a:pt x="78569" y="989323"/>
                  </a:lnTo>
                  <a:cubicBezTo>
                    <a:pt x="57732" y="989323"/>
                    <a:pt x="37747" y="981045"/>
                    <a:pt x="23012" y="966310"/>
                  </a:cubicBezTo>
                  <a:cubicBezTo>
                    <a:pt x="8278" y="951576"/>
                    <a:pt x="0" y="931591"/>
                    <a:pt x="0" y="910753"/>
                  </a:cubicBezTo>
                  <a:lnTo>
                    <a:pt x="0" y="78569"/>
                  </a:lnTo>
                  <a:cubicBezTo>
                    <a:pt x="0" y="57732"/>
                    <a:pt x="8278" y="37747"/>
                    <a:pt x="23012" y="23012"/>
                  </a:cubicBezTo>
                  <a:cubicBezTo>
                    <a:pt x="37747" y="8278"/>
                    <a:pt x="57732" y="0"/>
                    <a:pt x="785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23546" cy="1027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59154" y="4357577"/>
            <a:ext cx="2173211" cy="2272161"/>
          </a:xfrm>
          <a:custGeom>
            <a:rect l="l" t="t" r="r" b="b"/>
            <a:pathLst>
              <a:path w="2608120" h="2608120">
                <a:moveTo>
                  <a:pt x="0" y="0"/>
                </a:moveTo>
                <a:lnTo>
                  <a:pt x="2608120" y="0"/>
                </a:lnTo>
                <a:lnTo>
                  <a:pt x="2608120" y="2608119"/>
                </a:lnTo>
                <a:lnTo>
                  <a:pt x="0" y="2608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3" name="Freeform 13"/>
          <p:cNvSpPr/>
          <p:nvPr/>
        </p:nvSpPr>
        <p:spPr>
          <a:xfrm>
            <a:off x="6163155" y="4609761"/>
            <a:ext cx="2056818" cy="2030419"/>
          </a:xfrm>
          <a:custGeom>
            <a:rect l="l" t="t" r="r" b="b"/>
            <a:pathLst>
              <a:path w="2608120" h="2608120">
                <a:moveTo>
                  <a:pt x="0" y="0"/>
                </a:moveTo>
                <a:lnTo>
                  <a:pt x="2608120" y="0"/>
                </a:lnTo>
                <a:lnTo>
                  <a:pt x="2608120" y="2608119"/>
                </a:lnTo>
                <a:lnTo>
                  <a:pt x="0" y="2608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4" name="Freeform 14"/>
          <p:cNvSpPr/>
          <p:nvPr/>
        </p:nvSpPr>
        <p:spPr>
          <a:xfrm>
            <a:off x="10560753" y="4604067"/>
            <a:ext cx="1981200" cy="1987372"/>
          </a:xfrm>
          <a:custGeom>
            <a:rect l="l" t="t" r="r" b="b"/>
            <a:pathLst>
              <a:path w="2608120" h="2608120">
                <a:moveTo>
                  <a:pt x="0" y="0"/>
                </a:moveTo>
                <a:lnTo>
                  <a:pt x="2608120" y="0"/>
                </a:lnTo>
                <a:lnTo>
                  <a:pt x="2608120" y="2608119"/>
                </a:lnTo>
                <a:lnTo>
                  <a:pt x="0" y="26081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5" name="Group 15"/>
          <p:cNvGrpSpPr/>
          <p:nvPr/>
        </p:nvGrpSpPr>
        <p:grpSpPr>
          <a:xfrm>
            <a:off x="1028700" y="7254825"/>
            <a:ext cx="4429897" cy="999291"/>
            <a:chExt cx="1214126" cy="2738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14126" cy="273881"/>
            </a:xfrm>
            <a:custGeom>
              <a:rect l="l" t="t" r="r" b="b"/>
              <a:pathLst>
                <a:path w="1214126" h="273881">
                  <a:moveTo>
                    <a:pt x="89130" y="0"/>
                  </a:moveTo>
                  <a:lnTo>
                    <a:pt x="1124996" y="0"/>
                  </a:lnTo>
                  <a:cubicBezTo>
                    <a:pt x="1174221" y="0"/>
                    <a:pt x="1214126" y="39905"/>
                    <a:pt x="1214126" y="89130"/>
                  </a:cubicBezTo>
                  <a:lnTo>
                    <a:pt x="1214126" y="184751"/>
                  </a:lnTo>
                  <a:cubicBezTo>
                    <a:pt x="1214126" y="233976"/>
                    <a:pt x="1174221" y="273881"/>
                    <a:pt x="1124996" y="273881"/>
                  </a:cubicBezTo>
                  <a:lnTo>
                    <a:pt x="89130" y="273881"/>
                  </a:lnTo>
                  <a:cubicBezTo>
                    <a:pt x="39905" y="273881"/>
                    <a:pt x="0" y="233976"/>
                    <a:pt x="0" y="184751"/>
                  </a:cubicBezTo>
                  <a:lnTo>
                    <a:pt x="0" y="89130"/>
                  </a:lnTo>
                  <a:cubicBezTo>
                    <a:pt x="0" y="39905"/>
                    <a:pt x="39905" y="0"/>
                    <a:pt x="891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14126" cy="311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13248" y="7162396"/>
            <a:ext cx="1195594" cy="1195594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100000"/>
                  </a:srgbClr>
                </a:gs>
                <a:gs pos="100000">
                  <a:srgbClr val="77AD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15907" y="7266271"/>
            <a:ext cx="790276" cy="987845"/>
          </a:xfrm>
          <a:custGeom>
            <a:rect l="l" t="t" r="r" b="b"/>
            <a:pathLst>
              <a:path w="790276" h="987844">
                <a:moveTo>
                  <a:pt x="0" y="0"/>
                </a:moveTo>
                <a:lnTo>
                  <a:pt x="790276" y="0"/>
                </a:lnTo>
                <a:lnTo>
                  <a:pt x="790276" y="987845"/>
                </a:lnTo>
                <a:lnTo>
                  <a:pt x="0" y="987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22" name="Group 22"/>
          <p:cNvGrpSpPr/>
          <p:nvPr/>
        </p:nvGrpSpPr>
        <p:grpSpPr>
          <a:xfrm>
            <a:off x="1000573" y="8602819"/>
            <a:ext cx="4429897" cy="999291"/>
            <a:chExt cx="1214126" cy="27388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14126" cy="273881"/>
            </a:xfrm>
            <a:custGeom>
              <a:rect l="l" t="t" r="r" b="b"/>
              <a:pathLst>
                <a:path w="1214126" h="273881">
                  <a:moveTo>
                    <a:pt x="89130" y="0"/>
                  </a:moveTo>
                  <a:lnTo>
                    <a:pt x="1124996" y="0"/>
                  </a:lnTo>
                  <a:cubicBezTo>
                    <a:pt x="1174221" y="0"/>
                    <a:pt x="1214126" y="39905"/>
                    <a:pt x="1214126" y="89130"/>
                  </a:cubicBezTo>
                  <a:lnTo>
                    <a:pt x="1214126" y="184751"/>
                  </a:lnTo>
                  <a:cubicBezTo>
                    <a:pt x="1214126" y="233976"/>
                    <a:pt x="1174221" y="273881"/>
                    <a:pt x="1124996" y="273881"/>
                  </a:cubicBezTo>
                  <a:lnTo>
                    <a:pt x="89130" y="273881"/>
                  </a:lnTo>
                  <a:cubicBezTo>
                    <a:pt x="39905" y="273881"/>
                    <a:pt x="0" y="233976"/>
                    <a:pt x="0" y="184751"/>
                  </a:cubicBezTo>
                  <a:lnTo>
                    <a:pt x="0" y="89130"/>
                  </a:lnTo>
                  <a:cubicBezTo>
                    <a:pt x="0" y="39905"/>
                    <a:pt x="39905" y="0"/>
                    <a:pt x="8913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214126" cy="311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85121" y="8510390"/>
            <a:ext cx="1195594" cy="1195594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100000"/>
                  </a:srgbClr>
                </a:gs>
                <a:gs pos="100000">
                  <a:srgbClr val="77AD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845048" y="8639052"/>
            <a:ext cx="675739" cy="926825"/>
          </a:xfrm>
          <a:custGeom>
            <a:rect l="l" t="t" r="r" b="b"/>
            <a:pathLst>
              <a:path w="675739" h="926825">
                <a:moveTo>
                  <a:pt x="0" y="0"/>
                </a:moveTo>
                <a:lnTo>
                  <a:pt x="675740" y="0"/>
                </a:lnTo>
                <a:lnTo>
                  <a:pt x="675740" y="926825"/>
                </a:lnTo>
                <a:lnTo>
                  <a:pt x="0" y="926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29" name="Group 29"/>
          <p:cNvGrpSpPr/>
          <p:nvPr/>
        </p:nvGrpSpPr>
        <p:grpSpPr>
          <a:xfrm>
            <a:off x="6631331" y="7254825"/>
            <a:ext cx="11043420" cy="2311051"/>
            <a:chExt cx="2908555" cy="60867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908555" cy="608672"/>
            </a:xfrm>
            <a:custGeom>
              <a:rect l="l" t="t" r="r" b="b"/>
              <a:pathLst>
                <a:path w="2908555" h="608672">
                  <a:moveTo>
                    <a:pt x="35753" y="0"/>
                  </a:moveTo>
                  <a:lnTo>
                    <a:pt x="2872802" y="0"/>
                  </a:lnTo>
                  <a:cubicBezTo>
                    <a:pt x="2882284" y="0"/>
                    <a:pt x="2891378" y="3767"/>
                    <a:pt x="2898083" y="10472"/>
                  </a:cubicBezTo>
                  <a:cubicBezTo>
                    <a:pt x="2904788" y="17177"/>
                    <a:pt x="2908555" y="26271"/>
                    <a:pt x="2908555" y="35753"/>
                  </a:cubicBezTo>
                  <a:lnTo>
                    <a:pt x="2908555" y="572919"/>
                  </a:lnTo>
                  <a:cubicBezTo>
                    <a:pt x="2908555" y="592665"/>
                    <a:pt x="2892548" y="608672"/>
                    <a:pt x="2872802" y="608672"/>
                  </a:cubicBezTo>
                  <a:lnTo>
                    <a:pt x="35753" y="608672"/>
                  </a:lnTo>
                  <a:cubicBezTo>
                    <a:pt x="16007" y="608672"/>
                    <a:pt x="0" y="592665"/>
                    <a:pt x="0" y="572919"/>
                  </a:cubicBezTo>
                  <a:lnTo>
                    <a:pt x="0" y="35753"/>
                  </a:lnTo>
                  <a:cubicBezTo>
                    <a:pt x="0" y="16007"/>
                    <a:pt x="16007" y="0"/>
                    <a:pt x="3575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908555" cy="646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6839447" y="7504479"/>
            <a:ext cx="1395797" cy="1811744"/>
          </a:xfrm>
          <a:custGeom>
            <a:rect l="l" t="t" r="r" b="b"/>
            <a:pathLst>
              <a:path w="1395797" h="1811744">
                <a:moveTo>
                  <a:pt x="0" y="0"/>
                </a:moveTo>
                <a:lnTo>
                  <a:pt x="1395797" y="0"/>
                </a:lnTo>
                <a:lnTo>
                  <a:pt x="1395797" y="1811744"/>
                </a:lnTo>
                <a:lnTo>
                  <a:pt x="0" y="1811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33" name="TextBox 33"/>
          <p:cNvSpPr txBox="1"/>
          <p:nvPr/>
        </p:nvSpPr>
        <p:spPr>
          <a:xfrm>
            <a:off x="1028700" y="490846"/>
            <a:ext cx="15723763" cy="106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3"/>
              </a:lnSpc>
            </a:pPr>
            <a:r>
              <a:rPr lang="en-US" sz="8147" spc="716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Контакты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1450399"/>
            <a:ext cx="16879525" cy="38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r>
              <a:rPr lang="en-US" sz="2947" u="none" strike="noStrike" spc="25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Не упустите свой шанс стать частью большой и дружной семьи!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9115" y="3521632"/>
            <a:ext cx="384052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888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Официальный </a:t>
            </a:r>
          </a:p>
          <a:p>
            <a:pPr algn="ctr">
              <a:lnSpc>
                <a:spcPts val="2801"/>
              </a:lnSpc>
            </a:pPr>
            <a:r>
              <a:rPr lang="en-US" sz="2888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сайт КБГУ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258589" y="3698978"/>
            <a:ext cx="376320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888" spc="254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Сайт приёмной комиссии КБГУ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55796" y="3635331"/>
            <a:ext cx="373597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888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Telegram</a:t>
            </a:r>
            <a:r>
              <a:rPr lang="ru-RU" sz="2888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-</a:t>
            </a:r>
            <a:r>
              <a:rPr lang="en-US" sz="2888" spc="254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ка</a:t>
            </a:r>
            <a:r>
              <a:rPr lang="ru-RU" sz="2888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н</a:t>
            </a:r>
            <a:r>
              <a:rPr lang="en-US" sz="2888" spc="254" err="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ал “КБГУ, Приём!”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21857" y="7406225"/>
            <a:ext cx="3406259" cy="84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9"/>
              </a:lnSpc>
            </a:pPr>
            <a:r>
              <a:rPr lang="en-US" sz="2288" spc="20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г.Нальчик, ул.Чернышевского 173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780715" y="8962859"/>
            <a:ext cx="3406259" cy="29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9"/>
              </a:lnSpc>
            </a:pPr>
            <a:r>
              <a:rPr lang="en-US" sz="2288" spc="201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+7 (8662) 42-27-79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453039" y="8820643"/>
            <a:ext cx="3406259" cy="56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4288" spc="377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Лично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532218" y="8171509"/>
            <a:ext cx="9935692" cy="56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4288" spc="377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Через портал ГосУслуги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997097" y="7434800"/>
            <a:ext cx="9723415" cy="51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1"/>
              </a:lnSpc>
              <a:spcBef>
                <a:spcPct val="0"/>
              </a:spcBef>
            </a:pPr>
            <a:r>
              <a:rPr lang="en-US" sz="3888" u="sng" strike="noStrike" spc="342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Способы подачи документов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9883" y="2267773"/>
            <a:ext cx="16879525" cy="604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700" spc="413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Следите за новостями на официальных ресурсах!</a:t>
            </a:r>
          </a:p>
        </p:txBody>
      </p:sp>
      <p:grpSp>
        <p:nvGrpSpPr>
          <p:cNvPr id="45" name="Group 9"/>
          <p:cNvGrpSpPr/>
          <p:nvPr/>
        </p:nvGrpSpPr>
        <p:grpSpPr>
          <a:xfrm>
            <a:off x="13851823" y="3320167"/>
            <a:ext cx="4073352" cy="3699171"/>
            <a:chExt cx="1323546" cy="989323"/>
          </a:xfrm>
        </p:grpSpPr>
        <p:sp>
          <p:nvSpPr>
            <p:cNvPr id="46" name="Freeform 10"/>
            <p:cNvSpPr/>
            <p:nvPr/>
          </p:nvSpPr>
          <p:spPr>
            <a:xfrm>
              <a:off x="0" y="0"/>
              <a:ext cx="1323546" cy="989323"/>
            </a:xfrm>
            <a:custGeom>
              <a:rect l="l" t="t" r="r" b="b"/>
              <a:pathLst>
                <a:path w="1323546" h="989323">
                  <a:moveTo>
                    <a:pt x="78569" y="0"/>
                  </a:moveTo>
                  <a:lnTo>
                    <a:pt x="1244976" y="0"/>
                  </a:lnTo>
                  <a:cubicBezTo>
                    <a:pt x="1288369" y="0"/>
                    <a:pt x="1323546" y="35177"/>
                    <a:pt x="1323546" y="78569"/>
                  </a:cubicBezTo>
                  <a:lnTo>
                    <a:pt x="1323546" y="910753"/>
                  </a:lnTo>
                  <a:cubicBezTo>
                    <a:pt x="1323546" y="931591"/>
                    <a:pt x="1315268" y="951576"/>
                    <a:pt x="1300533" y="966310"/>
                  </a:cubicBezTo>
                  <a:cubicBezTo>
                    <a:pt x="1285799" y="981045"/>
                    <a:pt x="1265814" y="989323"/>
                    <a:pt x="1244976" y="989323"/>
                  </a:cubicBezTo>
                  <a:lnTo>
                    <a:pt x="78569" y="989323"/>
                  </a:lnTo>
                  <a:cubicBezTo>
                    <a:pt x="57732" y="989323"/>
                    <a:pt x="37747" y="981045"/>
                    <a:pt x="23012" y="966310"/>
                  </a:cubicBezTo>
                  <a:cubicBezTo>
                    <a:pt x="8278" y="951576"/>
                    <a:pt x="0" y="931591"/>
                    <a:pt x="0" y="910753"/>
                  </a:cubicBezTo>
                  <a:lnTo>
                    <a:pt x="0" y="78569"/>
                  </a:lnTo>
                  <a:cubicBezTo>
                    <a:pt x="0" y="57732"/>
                    <a:pt x="8278" y="37747"/>
                    <a:pt x="23012" y="23012"/>
                  </a:cubicBezTo>
                  <a:cubicBezTo>
                    <a:pt x="37747" y="8278"/>
                    <a:pt x="57732" y="0"/>
                    <a:pt x="785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47" name="TextBox 11"/>
            <p:cNvSpPr txBox="1"/>
            <p:nvPr/>
          </p:nvSpPr>
          <p:spPr>
            <a:xfrm>
              <a:off x="0" y="-38100"/>
              <a:ext cx="1323546" cy="1027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190" y="4706747"/>
            <a:ext cx="2112797" cy="2112797"/>
          </a:xfrm>
          <a:prstGeom prst="rect">
            <a:avLst/>
          </a:prstGeom>
        </p:spPr>
      </p:pic>
      <p:sp>
        <p:nvSpPr>
          <p:cNvPr id="48" name="TextBox 37">
            <a:extLst>
              <a:ext uri="{FF2B5EF4-FFF2-40B4-BE49-F238E27FC236}">
                <a16:creationId xmlns:a16="http://schemas.microsoft.com/office/drawing/2014/main" id="{7E3EAB33-A87E-4B3F-8EC8-795CF3BB63E9}"/>
              </a:ext>
            </a:extLst>
          </p:cNvPr>
          <p:cNvSpPr txBox="1"/>
          <p:nvPr/>
        </p:nvSpPr>
        <p:spPr>
          <a:xfrm>
            <a:off x="13820575" y="3537367"/>
            <a:ext cx="4278027" cy="2269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>
              <a:defRPr lang="ru-RU"/>
            </a:defPPr>
            <a:lvl1pPr indent="0">
              <a:lnSpc>
                <a:spcPts val="1850"/>
              </a:lnSpc>
              <a:buNone/>
              <a:defRPr sz="1400">
                <a:solidFill>
                  <a:srgbClr val="52586B"/>
                </a:solidFill>
                <a:latin typeface="Bookman Old Style" panose="02050604050505020204" pitchFamily="18" charset="0"/>
                <a:ea typeface="Funnel Sans" pitchFamily="34" charset="-122"/>
                <a:cs typeface="Funnel Sans" pitchFamily="34" charset="-12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800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Официальный</a:t>
            </a:r>
          </a:p>
          <a:p>
            <a:pPr algn="ctr">
              <a:lnSpc>
                <a:spcPct val="80000"/>
              </a:lnSpc>
            </a:pPr>
            <a:r>
              <a:rPr lang="ru-RU" sz="2800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канал КБГУ </a:t>
            </a:r>
          </a:p>
          <a:p>
            <a:pPr algn="ctr">
              <a:lnSpc>
                <a:spcPct val="80000"/>
              </a:lnSpc>
            </a:pPr>
            <a:r>
              <a:rPr lang="ru-RU" sz="2800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 </a:t>
            </a:r>
            <a:r>
              <a:rPr lang="en-US" sz="2800" spc="254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MAX</a:t>
            </a:r>
          </a:p>
        </p:txBody>
      </p:sp>
      <p:grpSp>
        <p:nvGrpSpPr>
          <p:cNvPr id="49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50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4097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0" name="TextBox 5"/>
          <p:cNvSpPr txBox="1"/>
          <p:nvPr/>
        </p:nvSpPr>
        <p:spPr>
          <a:xfrm>
            <a:off x="-1131439" y="194537"/>
            <a:ext cx="21200128" cy="153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48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Государственный и </a:t>
            </a:r>
            <a:endParaRPr lang="ru-RU" sz="4800" spc="549" smtClean="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algn="ctr">
              <a:lnSpc>
                <a:spcPts val="6060"/>
              </a:lnSpc>
            </a:pPr>
            <a:r>
              <a:rPr lang="ru-RU" sz="4800" spc="549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аккредитованный </a:t>
            </a:r>
            <a:r>
              <a:rPr lang="ru-RU" sz="48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ВУЗ</a:t>
            </a:r>
            <a:endParaRPr lang="en-US" sz="4800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 l="46855" t="18900" r="25039" b="9701"/>
          <a:stretch>
            <a:fillRect/>
          </a:stretch>
        </p:blipFill>
        <p:spPr>
          <a:xfrm rot="1175854">
            <a:off x="12468115" y="2197040"/>
            <a:ext cx="3436361" cy="4910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781" y="6881451"/>
            <a:ext cx="3180277" cy="1132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620" y="8343518"/>
            <a:ext cx="2285045" cy="1343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rcRect l="46462" t="18550" r="25582" b="9352"/>
          <a:stretch>
            <a:fillRect/>
          </a:stretch>
        </p:blipFill>
        <p:spPr>
          <a:xfrm rot="1164442">
            <a:off x="8897549" y="2210974"/>
            <a:ext cx="3586165" cy="5202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2" descr="https://skazka-3.nnov.prosadiki.ru/media/2019/06/11/1260891072/pnpo-obrazovanie-2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9304" y="8025548"/>
            <a:ext cx="2219477" cy="172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777\AppData\Local\Microsoft\Windows\Temporary Internet Files\Content.Word\ESG-2015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6788" y="7684194"/>
            <a:ext cx="1763675" cy="2070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Regional Harmonisation: Working Together to Reshape Higher ...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r="10513"/>
          <a:stretch>
            <a:fillRect/>
          </a:stretch>
        </p:blipFill>
        <p:spPr bwMode="auto">
          <a:xfrm>
            <a:off x="13487402" y="7684192"/>
            <a:ext cx="2473336" cy="2070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APEL ::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31423" r="7564" b="8103"/>
          <a:stretch>
            <a:fillRect/>
          </a:stretch>
        </p:blipFill>
        <p:spPr bwMode="auto">
          <a:xfrm>
            <a:off x="10658475" y="7700680"/>
            <a:ext cx="2480519" cy="2054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 descr="Глава КС указал на «недостатки» в Конституции, которые можно исправить  «точечными изменениями» - Росбалт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66"/>
          <a:stretch>
            <a:fillRect/>
          </a:stretch>
        </p:blipFill>
        <p:spPr bwMode="auto">
          <a:xfrm>
            <a:off x="1248125" y="3032382"/>
            <a:ext cx="3002604" cy="4430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1730" y="2195259"/>
            <a:ext cx="2841470" cy="4368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4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25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484582248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4097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723900"/>
            <a:ext cx="15723763" cy="80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Наши общежития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8" name="Рисунок 7" descr="общежитие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7" y="2824970"/>
            <a:ext cx="9605645" cy="6400800"/>
          </a:xfrm>
          <a:prstGeom prst="rect">
            <a:avLst/>
          </a:prstGeom>
        </p:spPr>
      </p:pic>
      <p:grpSp>
        <p:nvGrpSpPr>
          <p:cNvPr id="12" name="Group 9"/>
          <p:cNvGrpSpPr/>
          <p:nvPr/>
        </p:nvGrpSpPr>
        <p:grpSpPr>
          <a:xfrm>
            <a:off x="10565554" y="2743200"/>
            <a:ext cx="7530487" cy="923624"/>
            <a:chExt cx="1197148" cy="812800"/>
          </a:xfrm>
        </p:grpSpPr>
        <p:sp>
          <p:nvSpPr>
            <p:cNvPr id="13" name="Freeform 10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4" name="TextBox 11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5"/>
          <p:cNvSpPr txBox="1"/>
          <p:nvPr/>
        </p:nvSpPr>
        <p:spPr>
          <a:xfrm>
            <a:off x="6557237" y="2824970"/>
            <a:ext cx="15723763" cy="74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36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Стоимость проживания</a:t>
            </a:r>
            <a:endParaRPr lang="en-US" sz="3600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16" name="Group 9"/>
          <p:cNvGrpSpPr/>
          <p:nvPr/>
        </p:nvGrpSpPr>
        <p:grpSpPr>
          <a:xfrm>
            <a:off x="10597086" y="3924300"/>
            <a:ext cx="7523201" cy="1761824"/>
            <a:chExt cx="1197148" cy="812800"/>
          </a:xfrm>
        </p:grpSpPr>
        <p:sp>
          <p:nvSpPr>
            <p:cNvPr id="17" name="Freeform 10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18" name="TextBox 11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34"/>
          <p:cNvSpPr txBox="1"/>
          <p:nvPr/>
        </p:nvSpPr>
        <p:spPr>
          <a:xfrm>
            <a:off x="10298372" y="3276731"/>
            <a:ext cx="7982701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ru-RU" sz="48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70</a:t>
            </a:r>
            <a:r>
              <a:rPr lang="en-US" sz="48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0</a:t>
            </a:r>
            <a:r>
              <a:rPr lang="ru-RU" sz="48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– 1000 руб./мес.</a:t>
            </a:r>
            <a:endParaRPr lang="en-US" sz="48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6528120" y="4689282"/>
            <a:ext cx="15723763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24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Стоимость для «бюджетников»</a:t>
            </a:r>
            <a:endParaRPr lang="en-US" sz="2400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21" name="Group 9"/>
          <p:cNvGrpSpPr/>
          <p:nvPr/>
        </p:nvGrpSpPr>
        <p:grpSpPr>
          <a:xfrm>
            <a:off x="10597086" y="5846576"/>
            <a:ext cx="7498955" cy="1761824"/>
            <a:chExt cx="1197148" cy="812800"/>
          </a:xfrm>
        </p:grpSpPr>
        <p:sp>
          <p:nvSpPr>
            <p:cNvPr id="22" name="Freeform 10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23" name="TextBox 11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34"/>
          <p:cNvSpPr txBox="1"/>
          <p:nvPr/>
        </p:nvSpPr>
        <p:spPr>
          <a:xfrm>
            <a:off x="10552635" y="5080414"/>
            <a:ext cx="7702441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ru-RU" sz="48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105</a:t>
            </a:r>
            <a:r>
              <a:rPr lang="en-US" sz="48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0</a:t>
            </a:r>
            <a:r>
              <a:rPr lang="ru-RU" sz="48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– 1500 руб./мес.</a:t>
            </a:r>
            <a:endParaRPr lang="en-US" sz="48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5" name="TextBox 5"/>
          <p:cNvSpPr txBox="1"/>
          <p:nvPr/>
        </p:nvSpPr>
        <p:spPr>
          <a:xfrm>
            <a:off x="6468916" y="6473036"/>
            <a:ext cx="15723763" cy="65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20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Стоимость для «контрактников»</a:t>
            </a:r>
            <a:endParaRPr lang="en-US" sz="2000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26" name="Group 9"/>
          <p:cNvGrpSpPr/>
          <p:nvPr/>
        </p:nvGrpSpPr>
        <p:grpSpPr>
          <a:xfrm>
            <a:off x="10597086" y="7846234"/>
            <a:ext cx="7498955" cy="1761824"/>
            <a:chExt cx="1197148" cy="812800"/>
          </a:xfrm>
        </p:grpSpPr>
        <p:sp>
          <p:nvSpPr>
            <p:cNvPr id="27" name="Freeform 10"/>
            <p:cNvSpPr/>
            <p:nvPr/>
          </p:nvSpPr>
          <p:spPr>
            <a:xfrm>
              <a:off x="0" y="0"/>
              <a:ext cx="1197148" cy="812800"/>
            </a:xfrm>
            <a:custGeom>
              <a:rect l="l" t="t" r="r" b="b"/>
              <a:pathLst>
                <a:path w="1197148" h="812800">
                  <a:moveTo>
                    <a:pt x="86865" y="0"/>
                  </a:moveTo>
                  <a:lnTo>
                    <a:pt x="1110283" y="0"/>
                  </a:lnTo>
                  <a:cubicBezTo>
                    <a:pt x="1158257" y="0"/>
                    <a:pt x="1197148" y="38891"/>
                    <a:pt x="1197148" y="86865"/>
                  </a:cubicBezTo>
                  <a:lnTo>
                    <a:pt x="1197148" y="725935"/>
                  </a:lnTo>
                  <a:cubicBezTo>
                    <a:pt x="1197148" y="773909"/>
                    <a:pt x="1158257" y="812800"/>
                    <a:pt x="1110283" y="812800"/>
                  </a:cubicBezTo>
                  <a:lnTo>
                    <a:pt x="86865" y="812800"/>
                  </a:lnTo>
                  <a:cubicBezTo>
                    <a:pt x="38891" y="812800"/>
                    <a:pt x="0" y="773909"/>
                    <a:pt x="0" y="725935"/>
                  </a:cubicBezTo>
                  <a:lnTo>
                    <a:pt x="0" y="86865"/>
                  </a:lnTo>
                  <a:cubicBezTo>
                    <a:pt x="0" y="38891"/>
                    <a:pt x="38891" y="0"/>
                    <a:pt x="86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4BC6">
                    <a:alpha val="84000"/>
                  </a:srgbClr>
                </a:gs>
                <a:gs pos="100000">
                  <a:srgbClr val="77ADFF">
                    <a:alpha val="84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28" name="TextBox 11"/>
            <p:cNvSpPr txBox="1"/>
            <p:nvPr/>
          </p:nvSpPr>
          <p:spPr>
            <a:xfrm>
              <a:off x="0" y="-38100"/>
              <a:ext cx="119714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5"/>
          <p:cNvSpPr txBox="1"/>
          <p:nvPr/>
        </p:nvSpPr>
        <p:spPr>
          <a:xfrm>
            <a:off x="6557237" y="7649096"/>
            <a:ext cx="15723763" cy="65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20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Более</a:t>
            </a:r>
            <a:endParaRPr lang="en-US" sz="2000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10498929" y="7355561"/>
            <a:ext cx="7982701" cy="1690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ru-RU" sz="48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3000</a:t>
            </a:r>
            <a:endParaRPr lang="en-US" sz="48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6628399" y="8685854"/>
            <a:ext cx="15723763" cy="65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2000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Койко-мест</a:t>
            </a:r>
            <a:endParaRPr lang="en-US" sz="2000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grpSp>
        <p:nvGrpSpPr>
          <p:cNvPr id="32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33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1937475283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4859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723900"/>
            <a:ext cx="15723763" cy="15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Физкультурно-спортивный комплекс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2" b="2822"/>
          <a:stretch>
            <a:fillRect/>
          </a:stretch>
        </p:blipFill>
        <p:spPr>
          <a:xfrm>
            <a:off x="9928012" y="2618484"/>
            <a:ext cx="4613678" cy="3501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22" y="2536865"/>
            <a:ext cx="4572000" cy="3429000"/>
          </a:xfrm>
          <a:prstGeom prst="rect">
            <a:avLst/>
          </a:prstGeom>
        </p:spPr>
      </p:pic>
      <p:pic>
        <p:nvPicPr>
          <p:cNvPr id="2050" name="Picture 2" descr="https://eng.kbsu.ru/wp-content/uploads/2016/09/4O4B83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4" b="2864"/>
          <a:stretch>
            <a:fillRect/>
          </a:stretch>
        </p:blipFill>
        <p:spPr bwMode="auto">
          <a:xfrm>
            <a:off x="9982200" y="6362700"/>
            <a:ext cx="455949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g.kbsu.ru/wp-content/uploads/2016/09/4O4B83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0"/>
          <a:stretch>
            <a:fillRect/>
          </a:stretch>
        </p:blipFill>
        <p:spPr bwMode="auto">
          <a:xfrm>
            <a:off x="3615922" y="6362701"/>
            <a:ext cx="4572000" cy="344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2906980304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4097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723900"/>
            <a:ext cx="15723763" cy="15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Эльбрусский учебно-научный комплекс (ЭУНК) 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6" y="2476500"/>
            <a:ext cx="5269806" cy="3511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9"/>
          <a:stretch>
            <a:fillRect/>
          </a:stretch>
        </p:blipFill>
        <p:spPr>
          <a:xfrm>
            <a:off x="12191999" y="2663301"/>
            <a:ext cx="5341077" cy="66484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6" y="6308827"/>
            <a:ext cx="5241859" cy="34929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92" y="4449090"/>
            <a:ext cx="4724400" cy="3148168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450571922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4097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538048"/>
            <a:ext cx="15723763" cy="15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Студенческий центр </a:t>
            </a:r>
            <a:endParaRPr lang="ru-RU" sz="6247" spc="549" smtClean="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algn="ctr">
              <a:lnSpc>
                <a:spcPts val="6060"/>
              </a:lnSpc>
            </a:pPr>
            <a:r>
              <a:rPr lang="ru-RU" sz="6247" spc="549" smtClean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«</a:t>
            </a: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Альтаир»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049" y="2129638"/>
            <a:ext cx="5672586" cy="3780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2129639"/>
            <a:ext cx="5668593" cy="3777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46" y="6060743"/>
            <a:ext cx="5704431" cy="3801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 l="9316" r="6640" b="-1208"/>
          <a:stretch>
            <a:fillRect/>
          </a:stretch>
        </p:blipFill>
        <p:spPr>
          <a:xfrm>
            <a:off x="9721039" y="6050487"/>
            <a:ext cx="5624954" cy="3811725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1549005828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1">
          <a:gsLst>
            <a:gs pos="0">
              <a:srgbClr val="180B65">
                <a:alpha val="100000"/>
              </a:srgbClr>
            </a:gs>
            <a:gs pos="100000">
              <a:srgbClr val="0C2FC8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409700"/>
            <a:ext cx="18599293" cy="12415027"/>
          </a:xfrm>
          <a:custGeom>
            <a:rect l="l" t="t" r="r" b="b"/>
            <a:pathLst>
              <a:path w="18599292" h="12415027">
                <a:moveTo>
                  <a:pt x="0" y="0"/>
                </a:moveTo>
                <a:lnTo>
                  <a:pt x="18599292" y="0"/>
                </a:lnTo>
                <a:lnTo>
                  <a:pt x="18599292" y="12415027"/>
                </a:lnTo>
                <a:lnTo>
                  <a:pt x="0" y="1241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37765" y="723900"/>
            <a:ext cx="15723763" cy="15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Предпринимательская </a:t>
            </a:r>
          </a:p>
          <a:p>
            <a:pPr algn="ctr">
              <a:lnSpc>
                <a:spcPts val="6060"/>
              </a:lnSpc>
            </a:pPr>
            <a:r>
              <a:rPr lang="ru-RU" sz="6247" spc="549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Точка Кипения</a:t>
            </a:r>
            <a:endParaRPr lang="en-US" sz="6247" spc="549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876" y="2512405"/>
            <a:ext cx="5133272" cy="3420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6286500"/>
            <a:ext cx="5113644" cy="3407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2525484"/>
            <a:ext cx="5113644" cy="34077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 l="1002" t="11960" r="-1002" b="127"/>
          <a:stretch>
            <a:fillRect/>
          </a:stretch>
        </p:blipFill>
        <p:spPr>
          <a:xfrm>
            <a:off x="3660875" y="6259285"/>
            <a:ext cx="5113644" cy="3371703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6586006" y="214178"/>
            <a:ext cx="1346588" cy="1313924"/>
            <a:chExt cx="812800" cy="812800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812800" cy="812800"/>
            </a:xfrm>
            <a:custGeom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4990" t="-26093" r="-46583" b="-26897"/>
              </a:stretch>
            </a:blipFill>
          </p:spPr>
          <p:txBody>
            <a:bodyPr/>
            <a:lstStyle/>
            <a:p/>
          </p:txBody>
        </p:sp>
      </p:grpSp>
    </p:spTree>
    <p:extLst>
      <p:ext uri="{BB962C8B-B14F-4D97-AF65-F5344CB8AC3E}">
        <p14:creationId xmlns:p14="http://schemas.microsoft.com/office/powerpoint/2010/main" val="1746525399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Произвольный</PresentationFormat>
  <Paragraphs>326</Paragraphs>
  <Slides>39</Slides>
  <Notes>0</Notes>
  <TotalTime>4551</TotalTime>
  <HiddenSlides>0</HiddenSlides>
  <MMClips>0</MMClips>
  <ScaleCrop>0</ScaleCrop>
  <HeadingPairs>
    <vt:vector baseType="variant" size="6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baseType="lpstr" size="52">
      <vt:lpstr>Arial</vt:lpstr>
      <vt:lpstr>Calibri</vt:lpstr>
      <vt:lpstr>Russo One</vt:lpstr>
      <vt:lpstr>Pacifico</vt:lpstr>
      <vt:lpstr>Times New Roman</vt:lpstr>
      <vt:lpstr>Kanit SemiBold</vt:lpstr>
      <vt:lpstr>Helvetica Light</vt:lpstr>
      <vt:lpstr>Roboto Bold</vt:lpstr>
      <vt:lpstr>Helvetica</vt:lpstr>
      <vt:lpstr>Roboto Regular</vt:lpstr>
      <vt:lpstr>Bookman Old Style</vt:lpstr>
      <vt:lpstr>Funnel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Кабардино-Балкарский государственный университет им.Х.М.Бербекова</dc:title>
  <dc:creator>Астик</dc:creator>
  <cp:lastModifiedBy>А</cp:lastModifiedBy>
  <cp:revision>70</cp:revision>
  <dcterms:created xsi:type="dcterms:W3CDTF">2006-08-16T00:00:00Z</dcterms:created>
  <dcterms:modified xsi:type="dcterms:W3CDTF">2026-04-14T19:30:48Z</dcterms:modified>
</cp:coreProperties>
</file>